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03" r:id="rId2"/>
    <p:sldId id="258" r:id="rId3"/>
    <p:sldId id="257" r:id="rId4"/>
    <p:sldId id="259" r:id="rId5"/>
    <p:sldId id="260" r:id="rId6"/>
    <p:sldId id="296" r:id="rId7"/>
    <p:sldId id="262" r:id="rId8"/>
    <p:sldId id="263" r:id="rId9"/>
    <p:sldId id="272" r:id="rId10"/>
    <p:sldId id="261" r:id="rId11"/>
    <p:sldId id="275" r:id="rId12"/>
    <p:sldId id="276" r:id="rId13"/>
    <p:sldId id="264" r:id="rId14"/>
    <p:sldId id="268" r:id="rId15"/>
    <p:sldId id="265" r:id="rId16"/>
    <p:sldId id="269" r:id="rId17"/>
    <p:sldId id="266" r:id="rId18"/>
    <p:sldId id="270" r:id="rId19"/>
    <p:sldId id="267" r:id="rId20"/>
    <p:sldId id="271" r:id="rId21"/>
    <p:sldId id="300" r:id="rId22"/>
    <p:sldId id="273" r:id="rId23"/>
    <p:sldId id="277" r:id="rId24"/>
    <p:sldId id="278" r:id="rId25"/>
    <p:sldId id="279" r:id="rId26"/>
    <p:sldId id="283" r:id="rId27"/>
    <p:sldId id="284" r:id="rId28"/>
    <p:sldId id="285" r:id="rId29"/>
    <p:sldId id="280" r:id="rId30"/>
    <p:sldId id="29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74" r:id="rId41"/>
    <p:sldId id="281" r:id="rId42"/>
    <p:sldId id="282" r:id="rId43"/>
    <p:sldId id="297" r:id="rId44"/>
    <p:sldId id="298" r:id="rId45"/>
    <p:sldId id="299" r:id="rId46"/>
    <p:sldId id="301" r:id="rId47"/>
    <p:sldId id="302" r:id="rId4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B7F1"/>
    <a:srgbClr val="1CB6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2" d="100"/>
          <a:sy n="72" d="100"/>
        </p:scale>
        <p:origin x="-12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esProps" Target="presProps.xml"/><Relationship Id="rId51" Type="http://schemas.openxmlformats.org/officeDocument/2006/relationships/viewProps" Target="viewProps.xml"/><Relationship Id="rId52" Type="http://schemas.openxmlformats.org/officeDocument/2006/relationships/theme" Target="theme/theme1.xml"/><Relationship Id="rId53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0CE8-58BC-844A-AFB4-952AAAF606BE}" type="datetimeFigureOut">
              <a:rPr lang="en-US" smtClean="0"/>
              <a:t>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3D09-9CB8-7745-A2A8-81ED90E8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667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0CE8-58BC-844A-AFB4-952AAAF606BE}" type="datetimeFigureOut">
              <a:rPr lang="en-US" smtClean="0"/>
              <a:t>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3D09-9CB8-7745-A2A8-81ED90E8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271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0CE8-58BC-844A-AFB4-952AAAF606BE}" type="datetimeFigureOut">
              <a:rPr lang="en-US" smtClean="0"/>
              <a:t>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3D09-9CB8-7745-A2A8-81ED90E8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590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0CE8-58BC-844A-AFB4-952AAAF606BE}" type="datetimeFigureOut">
              <a:rPr lang="en-US" smtClean="0"/>
              <a:t>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3D09-9CB8-7745-A2A8-81ED90E8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720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0CE8-58BC-844A-AFB4-952AAAF606BE}" type="datetimeFigureOut">
              <a:rPr lang="en-US" smtClean="0"/>
              <a:t>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3D09-9CB8-7745-A2A8-81ED90E8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138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0CE8-58BC-844A-AFB4-952AAAF606BE}" type="datetimeFigureOut">
              <a:rPr lang="en-US" smtClean="0"/>
              <a:t>1/10/16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3D09-9CB8-7745-A2A8-81ED90E8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715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0CE8-58BC-844A-AFB4-952AAAF606BE}" type="datetimeFigureOut">
              <a:rPr lang="en-US" smtClean="0"/>
              <a:t>1/10/16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3D09-9CB8-7745-A2A8-81ED90E8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698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0CE8-58BC-844A-AFB4-952AAAF606BE}" type="datetimeFigureOut">
              <a:rPr lang="en-US" smtClean="0"/>
              <a:t>1/10/16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3D09-9CB8-7745-A2A8-81ED90E8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46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0CE8-58BC-844A-AFB4-952AAAF606BE}" type="datetimeFigureOut">
              <a:rPr lang="en-US" smtClean="0"/>
              <a:t>1/10/16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3D09-9CB8-7745-A2A8-81ED90E8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465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0CE8-58BC-844A-AFB4-952AAAF606BE}" type="datetimeFigureOut">
              <a:rPr lang="en-US" smtClean="0"/>
              <a:t>1/10/16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3D09-9CB8-7745-A2A8-81ED90E8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904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0CE8-58BC-844A-AFB4-952AAAF606BE}" type="datetimeFigureOut">
              <a:rPr lang="en-US" smtClean="0"/>
              <a:t>1/10/16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3D09-9CB8-7745-A2A8-81ED90E8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183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bg1"/>
          </a:solidFill>
          <a:ln w="38100" cmpd="sng">
            <a:solidFill>
              <a:srgbClr val="1CB6F4"/>
            </a:solidFill>
          </a:ln>
          <a:effectLst>
            <a:outerShdw blurRad="50800" dist="38100" dir="2940000" algn="tl" rotWithShape="0">
              <a:srgbClr val="000000">
                <a:alpha val="72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rgbClr val="FFFFFF"/>
          </a:solidFill>
          <a:ln w="38100" cmpd="sng">
            <a:solidFill>
              <a:srgbClr val="1CB6F4"/>
            </a:solidFill>
          </a:ln>
          <a:effectLst>
            <a:outerShdw blurRad="50800" dist="38100" dir="2940000" algn="tl" rotWithShape="0">
              <a:srgbClr val="000000">
                <a:alpha val="72000"/>
              </a:srgb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50CE8-58BC-844A-AFB4-952AAAF606BE}" type="datetimeFigureOut">
              <a:rPr lang="en-US" smtClean="0"/>
              <a:t>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D3D09-9CB8-7745-A2A8-81ED90E8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193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ln>
            <a:solidFill>
              <a:srgbClr val="1CB6F4"/>
            </a:solidFill>
          </a:ln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632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Introduce Your Quote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There are </a:t>
            </a:r>
            <a:r>
              <a:rPr lang="en-US" sz="3600" b="1" dirty="0" smtClean="0">
                <a:ln w="12700">
                  <a:solidFill>
                    <a:srgbClr val="1CB6F4"/>
                  </a:solidFill>
                </a:ln>
              </a:rPr>
              <a:t>four</a:t>
            </a:r>
            <a:r>
              <a:rPr lang="en-US" sz="3600" dirty="0" smtClean="0">
                <a:ln w="12700">
                  <a:solidFill>
                    <a:srgbClr val="1CB6F4"/>
                  </a:solidFill>
                </a:ln>
              </a:rPr>
              <a:t> </a:t>
            </a:r>
            <a:r>
              <a:rPr lang="en-US" sz="3600" dirty="0" smtClean="0"/>
              <a:t>different ways to properly and effectively introduce quotations into your writing:</a:t>
            </a:r>
          </a:p>
          <a:p>
            <a:pPr lvl="1"/>
            <a:r>
              <a:rPr lang="en-US" sz="3500" dirty="0" smtClean="0"/>
              <a:t>with a complete sentence</a:t>
            </a:r>
          </a:p>
          <a:p>
            <a:pPr lvl="1"/>
            <a:r>
              <a:rPr lang="en-US" sz="3500" dirty="0" smtClean="0"/>
              <a:t>with an explanatory phrase</a:t>
            </a:r>
          </a:p>
          <a:p>
            <a:pPr lvl="1"/>
            <a:r>
              <a:rPr lang="en-US" sz="3500" dirty="0" smtClean="0"/>
              <a:t>with only short quotes in your sentence</a:t>
            </a:r>
          </a:p>
          <a:p>
            <a:pPr lvl="1"/>
            <a:r>
              <a:rPr lang="en-US" sz="3500" dirty="0" smtClean="0"/>
              <a:t>with part of the quote paraphrased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4175527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Arial Black"/>
                <a:cs typeface="Arial Black"/>
              </a:rPr>
              <a:t>Introducing a Quote</a:t>
            </a:r>
            <a:endParaRPr lang="en-US" sz="48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To demonstrate how to introduce a quote, we will use an excerpt from Dr. Martin Luther King Jr.’s </a:t>
            </a:r>
            <a:r>
              <a:rPr lang="en-US" sz="4000" i="1" dirty="0" smtClean="0"/>
              <a:t>I Have a Dream </a:t>
            </a:r>
            <a:r>
              <a:rPr lang="en-US" sz="4000" dirty="0" smtClean="0"/>
              <a:t> speech. </a:t>
            </a:r>
          </a:p>
          <a:p>
            <a:pPr lvl="2"/>
            <a:r>
              <a:rPr lang="en-US" sz="3600" dirty="0" smtClean="0"/>
              <a:t>Delivered by Martin Luther King Jr.</a:t>
            </a:r>
          </a:p>
          <a:p>
            <a:pPr lvl="2"/>
            <a:r>
              <a:rPr lang="en-US" sz="3600" dirty="0" smtClean="0"/>
              <a:t>August 28, 1963</a:t>
            </a:r>
          </a:p>
          <a:p>
            <a:pPr lvl="2"/>
            <a:r>
              <a:rPr lang="en-US" sz="3600" dirty="0" smtClean="0"/>
              <a:t>Lincoln Memorial, Washington D.C.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971623" y="5252695"/>
            <a:ext cx="205232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166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63210" y="-621824"/>
            <a:ext cx="24231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166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3700442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    </a:t>
            </a:r>
          </a:p>
          <a:p>
            <a:pPr marL="0" indent="0" algn="ctr">
              <a:buNone/>
            </a:pPr>
            <a:r>
              <a:rPr lang="en-US" sz="4000" dirty="0"/>
              <a:t> </a:t>
            </a:r>
            <a:r>
              <a:rPr lang="en-US" sz="4000" dirty="0" smtClean="0"/>
              <a:t>    I have a dream that my four little  children will one day live in a nation where they will not be judged by the color of their skin but by the content of their character.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665858" y="1966280"/>
            <a:ext cx="24231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96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Arial Black"/>
                <a:cs typeface="Arial Black"/>
              </a:rPr>
              <a:t>Introducing a Quote</a:t>
            </a:r>
            <a:endParaRPr lang="en-US" sz="4800" dirty="0">
              <a:latin typeface="Arial Black"/>
              <a:cs typeface="Arial Black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57671" y="4356541"/>
            <a:ext cx="20523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96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3368773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Introducing Quotes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1. Introduce your quote with a complete sentence</a:t>
            </a:r>
            <a:endParaRPr lang="en-US" sz="3600" dirty="0" smtClean="0"/>
          </a:p>
          <a:p>
            <a:r>
              <a:rPr lang="en-US" sz="3600" dirty="0" smtClean="0"/>
              <a:t>If you introduce your quote with a complete sentence that describes the quotation or provides information about it, you must punctuate it with a colon before inserting the quote.</a:t>
            </a:r>
          </a:p>
          <a:p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7971623" y="5252695"/>
            <a:ext cx="205232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166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63210" y="-621824"/>
            <a:ext cx="24231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166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168028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Introducing Quotes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EXAMPLE</a:t>
            </a:r>
          </a:p>
          <a:p>
            <a:pPr marL="0" indent="0">
              <a:buNone/>
            </a:pPr>
            <a:r>
              <a:rPr lang="en-US" sz="3600" dirty="0" smtClean="0"/>
              <a:t>In his </a:t>
            </a:r>
            <a:r>
              <a:rPr lang="en-US" sz="3600" i="1" dirty="0" smtClean="0"/>
              <a:t>I Have a Dream </a:t>
            </a:r>
            <a:r>
              <a:rPr lang="en-US" sz="3600" dirty="0" smtClean="0"/>
              <a:t>speech, Dr. Martin Luther King Jr. had a dream: “I have a dream that my four little  children will one day live in a nation where they will not be judged by the color of their skin but by the content of their character.” 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7971623" y="5252695"/>
            <a:ext cx="205232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166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63210" y="-621824"/>
            <a:ext cx="24231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166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1387964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Introducing Quotes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/>
              <a:t>2</a:t>
            </a:r>
            <a:r>
              <a:rPr lang="en-US" sz="4000" b="1" dirty="0" smtClean="0"/>
              <a:t>. Introduce your quote with an explanatory phrase</a:t>
            </a:r>
            <a:endParaRPr lang="en-US" sz="4000" dirty="0" smtClean="0"/>
          </a:p>
          <a:p>
            <a:r>
              <a:rPr lang="en-US" sz="4000" dirty="0" smtClean="0"/>
              <a:t>Begin your sentence with a phrase that introduces the quote, and then punctuate with a comma before including the quote. </a:t>
            </a:r>
          </a:p>
          <a:p>
            <a:pPr marL="0" indent="0">
              <a:buNone/>
            </a:pP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7971623" y="5252695"/>
            <a:ext cx="205232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166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63210" y="-621824"/>
            <a:ext cx="24231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166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3190072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Introducing Quotes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/>
              <a:t>EXAMPLE</a:t>
            </a:r>
          </a:p>
          <a:p>
            <a:r>
              <a:rPr lang="en-US" sz="3600" dirty="0" smtClean="0"/>
              <a:t>In his famous </a:t>
            </a:r>
            <a:r>
              <a:rPr lang="en-US" sz="3600" i="1" dirty="0" smtClean="0"/>
              <a:t>I Have a Dream</a:t>
            </a:r>
            <a:r>
              <a:rPr lang="en-US" sz="3600" dirty="0" smtClean="0"/>
              <a:t> speech, Dr. Martin Luther King Jr. said, “I have a dream that my four little  children will one day live in a nation where they will not be judged by the color of their skin but by the content of their character.”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971623" y="5252695"/>
            <a:ext cx="205232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166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63210" y="-621824"/>
            <a:ext cx="24231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166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1099327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Introducing Quotes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061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smtClean="0"/>
              <a:t>3. Include only short quotes in your sentence </a:t>
            </a:r>
          </a:p>
          <a:p>
            <a:r>
              <a:rPr lang="en-US" sz="3600" dirty="0" smtClean="0"/>
              <a:t>When including short quotations in your own writing, you should stick to just two to four word phrases.</a:t>
            </a:r>
          </a:p>
          <a:p>
            <a:r>
              <a:rPr lang="en-US" sz="3600" dirty="0" smtClean="0"/>
              <a:t>Place quotation marks around the author’s original words and punctuate the sentence as you normally would.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971623" y="5252695"/>
            <a:ext cx="205232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166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63210" y="-621824"/>
            <a:ext cx="24231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166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3190072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Introducing Quotes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EXAMPLE</a:t>
            </a:r>
          </a:p>
          <a:p>
            <a:r>
              <a:rPr lang="en-US" sz="4000" dirty="0" smtClean="0"/>
              <a:t>Dr. Martin Luther King Jr. dreamed of a day when his children would only be judged by the “content of their character.”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971623" y="5252695"/>
            <a:ext cx="205232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166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63210" y="-621824"/>
            <a:ext cx="24231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166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697110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Introducing Quotes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/>
              <a:t>4</a:t>
            </a:r>
            <a:r>
              <a:rPr lang="en-US" sz="4000" b="1" dirty="0" smtClean="0"/>
              <a:t>. Introduce your quote by paraphrasing it</a:t>
            </a:r>
            <a:r>
              <a:rPr lang="en-US" sz="4000" dirty="0" smtClean="0"/>
              <a:t> </a:t>
            </a:r>
          </a:p>
          <a:p>
            <a:r>
              <a:rPr lang="en-US" sz="4000" dirty="0" smtClean="0"/>
              <a:t>Begin your sentence by paraphrasing the quote, and then finish the sentence with the quote.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971623" y="5252695"/>
            <a:ext cx="205232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166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63210" y="-621824"/>
            <a:ext cx="24231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166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3190072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latin typeface="Arial Black"/>
                <a:cs typeface="Arial Black"/>
              </a:rPr>
              <a:t>QUOTE IT!</a:t>
            </a:r>
            <a:endParaRPr lang="en-US" sz="66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a quote?</a:t>
            </a:r>
          </a:p>
          <a:p>
            <a:r>
              <a:rPr lang="en-US" dirty="0" smtClean="0"/>
              <a:t>Why use a quote?</a:t>
            </a:r>
          </a:p>
          <a:p>
            <a:r>
              <a:rPr lang="en-US" dirty="0" smtClean="0"/>
              <a:t>Types of writing to use quotes</a:t>
            </a:r>
          </a:p>
          <a:p>
            <a:r>
              <a:rPr lang="en-US" dirty="0" smtClean="0"/>
              <a:t>Always ICE it</a:t>
            </a:r>
          </a:p>
          <a:p>
            <a:r>
              <a:rPr lang="en-US" dirty="0" smtClean="0"/>
              <a:t>Introducing quotes</a:t>
            </a:r>
          </a:p>
          <a:p>
            <a:r>
              <a:rPr lang="en-US" dirty="0" smtClean="0"/>
              <a:t>Citing quotes</a:t>
            </a:r>
          </a:p>
          <a:p>
            <a:r>
              <a:rPr lang="en-US" dirty="0" smtClean="0"/>
              <a:t>Explaining quotes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19995" y="4282431"/>
            <a:ext cx="205232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7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287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98490" y="-1080493"/>
            <a:ext cx="242316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7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287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976228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Introducing Quotes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EXAMPLE</a:t>
            </a:r>
          </a:p>
          <a:p>
            <a:r>
              <a:rPr lang="en-US" sz="4000" dirty="0" smtClean="0"/>
              <a:t>Dr. Martin Luther King Jr. dreamed of a day when his four children would “not be judged by the color of their skin but by the content of their character.”</a:t>
            </a:r>
          </a:p>
          <a:p>
            <a:endParaRPr lang="en-US" sz="4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971623" y="5252695"/>
            <a:ext cx="205232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166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63210" y="-621824"/>
            <a:ext cx="24231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166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1151026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Introducing Quotes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lnSpc>
                <a:spcPct val="120000"/>
              </a:lnSpc>
              <a:buNone/>
            </a:pPr>
            <a:r>
              <a:rPr lang="en-US" sz="4000" b="1" dirty="0" smtClean="0">
                <a:latin typeface="+mj-lt"/>
                <a:cs typeface="Times New Roman"/>
              </a:rPr>
              <a:t>More Examples for Introducing Quotes</a:t>
            </a:r>
          </a:p>
          <a:p>
            <a:pPr marL="571500" lvl="1" indent="-171450">
              <a:lnSpc>
                <a:spcPct val="120000"/>
              </a:lnSpc>
              <a:buFont typeface="Wingdings" charset="2"/>
              <a:buChar char="§"/>
            </a:pPr>
            <a:r>
              <a:rPr lang="en-US" dirty="0" smtClean="0">
                <a:latin typeface="+mj-lt"/>
                <a:cs typeface="Times New Roman"/>
              </a:rPr>
              <a:t>According to (include source here), “put quote here” (in-text citation).</a:t>
            </a:r>
          </a:p>
          <a:p>
            <a:pPr marL="571500" lvl="1" indent="-171450">
              <a:lnSpc>
                <a:spcPct val="120000"/>
              </a:lnSpc>
              <a:buFont typeface="Wingdings" charset="2"/>
              <a:buChar char="§"/>
            </a:pPr>
            <a:r>
              <a:rPr lang="en-US" dirty="0" smtClean="0">
                <a:latin typeface="+mj-lt"/>
                <a:cs typeface="Times New Roman"/>
              </a:rPr>
              <a:t>According to (include source here), (put paraphrased, researched information here) (</a:t>
            </a:r>
            <a:r>
              <a:rPr lang="en-US" dirty="0">
                <a:cs typeface="Times New Roman"/>
              </a:rPr>
              <a:t>in-text citation</a:t>
            </a:r>
            <a:r>
              <a:rPr lang="en-US" dirty="0" smtClean="0">
                <a:latin typeface="+mj-lt"/>
                <a:cs typeface="Times New Roman"/>
              </a:rPr>
              <a:t>).</a:t>
            </a:r>
          </a:p>
          <a:p>
            <a:pPr marL="571500" lvl="1" indent="-171450">
              <a:lnSpc>
                <a:spcPct val="120000"/>
              </a:lnSpc>
              <a:buFont typeface="Wingdings" charset="2"/>
              <a:buChar char="§"/>
            </a:pPr>
            <a:r>
              <a:rPr lang="en-US" dirty="0" smtClean="0">
                <a:latin typeface="+mj-lt"/>
                <a:cs typeface="Times New Roman"/>
              </a:rPr>
              <a:t>For example, the traffic light “put quote here” (</a:t>
            </a:r>
            <a:r>
              <a:rPr lang="en-US" dirty="0">
                <a:cs typeface="Times New Roman"/>
              </a:rPr>
              <a:t>in-text citation</a:t>
            </a:r>
            <a:r>
              <a:rPr lang="en-US" dirty="0" smtClean="0">
                <a:cs typeface="Times New Roman"/>
              </a:rPr>
              <a:t>)</a:t>
            </a:r>
            <a:r>
              <a:rPr lang="en-US" dirty="0" smtClean="0">
                <a:latin typeface="+mj-lt"/>
                <a:cs typeface="Times New Roman"/>
              </a:rPr>
              <a:t>.</a:t>
            </a:r>
          </a:p>
          <a:p>
            <a:pPr marL="571500" lvl="1" indent="-171450">
              <a:lnSpc>
                <a:spcPct val="120000"/>
              </a:lnSpc>
              <a:buFont typeface="Wingdings" charset="2"/>
              <a:buChar char="§"/>
            </a:pPr>
            <a:r>
              <a:rPr lang="en-US" dirty="0" smtClean="0">
                <a:latin typeface="+mj-lt"/>
                <a:cs typeface="Times New Roman"/>
              </a:rPr>
              <a:t>For instance, (put paraphrased, researched information here) (</a:t>
            </a:r>
            <a:r>
              <a:rPr lang="en-US" dirty="0">
                <a:cs typeface="Times New Roman"/>
              </a:rPr>
              <a:t>in-text citation</a:t>
            </a:r>
            <a:r>
              <a:rPr lang="en-US" dirty="0" smtClean="0">
                <a:latin typeface="+mj-lt"/>
                <a:cs typeface="Times New Roman"/>
              </a:rPr>
              <a:t>).</a:t>
            </a:r>
            <a:endParaRPr lang="en-US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71623" y="5252695"/>
            <a:ext cx="205232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166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63210" y="-621824"/>
            <a:ext cx="24231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166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2953705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3379318"/>
            <a:ext cx="7772400" cy="2160005"/>
          </a:xfrm>
        </p:spPr>
        <p:txBody>
          <a:bodyPr>
            <a:noAutofit/>
          </a:bodyPr>
          <a:lstStyle/>
          <a:p>
            <a:pPr algn="ctr"/>
            <a:r>
              <a:rPr lang="en-US" sz="6000" u="sng" dirty="0" smtClean="0"/>
              <a:t>C</a:t>
            </a:r>
            <a:r>
              <a:rPr lang="en-US" sz="6000" dirty="0" smtClean="0"/>
              <a:t>ITE the Quote</a:t>
            </a:r>
            <a:endParaRPr lang="en-US" sz="6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3" y="1993451"/>
            <a:ext cx="7772400" cy="931591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6000" b="1" dirty="0" smtClean="0">
                <a:ln w="12700">
                  <a:solidFill>
                    <a:schemeClr val="bg1"/>
                  </a:solidFill>
                </a:ln>
                <a:solidFill>
                  <a:srgbClr val="000000"/>
                </a:solidFill>
                <a:effectLst/>
              </a:rPr>
              <a:t>I</a:t>
            </a:r>
            <a:r>
              <a:rPr lang="en-US" sz="6000" b="1" dirty="0" smtClean="0">
                <a:solidFill>
                  <a:srgbClr val="000000"/>
                </a:solidFill>
                <a:effectLst/>
              </a:rPr>
              <a:t> </a:t>
            </a:r>
            <a:r>
              <a:rPr lang="en-US" sz="6000" b="1" dirty="0" smtClean="0">
                <a:solidFill>
                  <a:srgbClr val="000000"/>
                </a:solidFill>
                <a:effectLst>
                  <a:glow rad="203200">
                    <a:srgbClr val="1CB6F4">
                      <a:alpha val="75000"/>
                    </a:srgbClr>
                  </a:glow>
                </a:effectLst>
              </a:rPr>
              <a:t>C</a:t>
            </a:r>
            <a:r>
              <a:rPr lang="en-US" sz="6000" b="1" dirty="0" smtClean="0">
                <a:solidFill>
                  <a:srgbClr val="000000"/>
                </a:solidFill>
              </a:rPr>
              <a:t> E</a:t>
            </a:r>
            <a:r>
              <a:rPr lang="en-US" sz="4400" dirty="0" smtClean="0"/>
              <a:t> </a:t>
            </a: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40400" y="3318186"/>
            <a:ext cx="2052320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13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413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98490" y="-1662648"/>
            <a:ext cx="2423160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13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413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2615202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Arial Black"/>
                <a:cs typeface="Arial Black"/>
              </a:rPr>
              <a:t>Two Major Ways to Cite</a:t>
            </a:r>
            <a:endParaRPr lang="en-US" sz="4800" dirty="0">
              <a:latin typeface="Arial Black"/>
              <a:cs typeface="Arial Black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Depending on your teacher, professor, or subject area, you will either cite your quotations using MLA or APA format.</a:t>
            </a:r>
          </a:p>
          <a:p>
            <a:r>
              <a:rPr lang="en-US" sz="4000" b="1" dirty="0" smtClean="0">
                <a:ln w="12700">
                  <a:solidFill>
                    <a:schemeClr val="bg1"/>
                  </a:solidFill>
                </a:ln>
                <a:effectLst>
                  <a:glow rad="76200">
                    <a:srgbClr val="1CB6F4">
                      <a:alpha val="75000"/>
                    </a:srgbClr>
                  </a:glow>
                </a:effectLst>
                <a:latin typeface="Arial Black"/>
                <a:cs typeface="Arial Black"/>
              </a:rPr>
              <a:t>MLA</a:t>
            </a:r>
            <a:r>
              <a:rPr lang="en-US" sz="4000" dirty="0" smtClean="0">
                <a:ln w="12700">
                  <a:solidFill>
                    <a:schemeClr val="bg1"/>
                  </a:solidFill>
                </a:ln>
                <a:effectLst>
                  <a:glow rad="76200">
                    <a:srgbClr val="1CB6F4">
                      <a:alpha val="75000"/>
                    </a:srgbClr>
                  </a:glow>
                </a:effectLst>
              </a:rPr>
              <a:t> </a:t>
            </a:r>
            <a:r>
              <a:rPr lang="en-US" dirty="0" smtClean="0"/>
              <a:t>= Modern Language Association</a:t>
            </a:r>
          </a:p>
          <a:p>
            <a:r>
              <a:rPr lang="en-US" sz="4000" b="1" dirty="0" smtClean="0">
                <a:ln w="12700">
                  <a:solidFill>
                    <a:schemeClr val="bg1"/>
                  </a:solidFill>
                </a:ln>
                <a:effectLst>
                  <a:glow rad="76200">
                    <a:srgbClr val="1CB6F4">
                      <a:alpha val="75000"/>
                    </a:srgbClr>
                  </a:glow>
                </a:effectLst>
                <a:latin typeface="Arial Black"/>
                <a:cs typeface="Arial Black"/>
              </a:rPr>
              <a:t>APA</a:t>
            </a:r>
            <a:r>
              <a:rPr lang="en-US" sz="4000" dirty="0" smtClean="0">
                <a:ln w="12700">
                  <a:solidFill>
                    <a:schemeClr val="bg1"/>
                  </a:solidFill>
                </a:ln>
                <a:effectLst>
                  <a:glow rad="76200">
                    <a:srgbClr val="1CB6F4">
                      <a:alpha val="75000"/>
                    </a:srgbClr>
                  </a:glow>
                </a:effectLst>
              </a:rPr>
              <a:t> </a:t>
            </a:r>
            <a:r>
              <a:rPr lang="en-US" dirty="0" smtClean="0"/>
              <a:t>= American Psychological Association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136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MLA Format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MLA format is more common in high school settings.</a:t>
            </a:r>
          </a:p>
          <a:p>
            <a:r>
              <a:rPr lang="en-US" dirty="0" smtClean="0"/>
              <a:t>Most liberal arts and humanities classes follow MLA format.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319995" y="4282431"/>
            <a:ext cx="205232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7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287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98490" y="-1080493"/>
            <a:ext cx="242316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7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287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2923740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APA Format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APA format is more common in undergraduate and post baccalaureate classes.</a:t>
            </a:r>
          </a:p>
          <a:p>
            <a:r>
              <a:rPr lang="en-US" dirty="0" smtClean="0"/>
              <a:t>APA format is usually used in the science fields.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319995" y="4282431"/>
            <a:ext cx="205232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7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287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198490" y="-1080493"/>
            <a:ext cx="242316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7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287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2185421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Citing in MLA Format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When you cite in MLA format, you will need to include </a:t>
            </a:r>
            <a:r>
              <a:rPr lang="en-US" sz="4000" b="1" dirty="0" smtClean="0">
                <a:ln>
                  <a:solidFill>
                    <a:schemeClr val="bg1"/>
                  </a:solidFill>
                </a:ln>
                <a:effectLst>
                  <a:glow rad="76200">
                    <a:srgbClr val="1CB6F4">
                      <a:alpha val="75000"/>
                    </a:srgbClr>
                  </a:glow>
                </a:effectLst>
                <a:latin typeface="Arial Black"/>
                <a:cs typeface="Arial Black"/>
              </a:rPr>
              <a:t>2</a:t>
            </a:r>
            <a:r>
              <a:rPr lang="en-US" sz="4000" dirty="0" smtClean="0"/>
              <a:t> different kinds of citations in your paper.</a:t>
            </a:r>
          </a:p>
          <a:p>
            <a:pPr lvl="2"/>
            <a:r>
              <a:rPr lang="en-US" sz="3600" dirty="0" smtClean="0"/>
              <a:t>In-text citation (a.k.a. parenthetical citation)</a:t>
            </a:r>
          </a:p>
          <a:p>
            <a:pPr lvl="2"/>
            <a:r>
              <a:rPr lang="en-US" sz="3600" dirty="0" smtClean="0"/>
              <a:t>Works Cited Page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67444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In-Text Citation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An in-text citation is a reference to the original author or speaker embedded in the text of the paper. In-text citations quickly alert the audience to the original source and make it easy for the audience to fine the citation in the Works Cited Page.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971623" y="5252695"/>
            <a:ext cx="205232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166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63210" y="-621824"/>
            <a:ext cx="24231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166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1218369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Works Cited Page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A Works Cited Page is a separate page or set of pages at the end of a document containing an alphabetical listing of all of the sources used within the paper.</a:t>
            </a:r>
          </a:p>
          <a:p>
            <a:r>
              <a:rPr lang="en-US" sz="3600" dirty="0" smtClean="0"/>
              <a:t>Each citation included in the page is formatted according to MLA or APA standards. 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971623" y="5252695"/>
            <a:ext cx="205232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166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63210" y="-621824"/>
            <a:ext cx="24231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166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1945090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Citing in MLA Format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 smtClean="0"/>
              <a:t>Follow this simple equation to cite your quote in MLA format.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dirty="0" smtClean="0"/>
              <a:t>Introduce your quote </a:t>
            </a:r>
            <a:r>
              <a:rPr lang="en-US" sz="4000" b="1" dirty="0" smtClean="0">
                <a:solidFill>
                  <a:srgbClr val="1CB6F4"/>
                </a:solidFill>
              </a:rPr>
              <a:t>“</a:t>
            </a:r>
            <a:r>
              <a:rPr lang="en-US" dirty="0" smtClean="0"/>
              <a:t>quote</a:t>
            </a:r>
            <a:r>
              <a:rPr lang="en-US" sz="4000" b="1" dirty="0" smtClean="0">
                <a:solidFill>
                  <a:srgbClr val="1CB6F4"/>
                </a:solidFill>
              </a:rPr>
              <a:t>”</a:t>
            </a:r>
            <a:r>
              <a:rPr lang="en-US" dirty="0" smtClean="0"/>
              <a:t> (citation)</a:t>
            </a:r>
            <a:r>
              <a:rPr lang="en-US" b="1" dirty="0" smtClean="0">
                <a:solidFill>
                  <a:srgbClr val="1CB6F4"/>
                </a:solidFill>
              </a:rPr>
              <a:t>.</a:t>
            </a:r>
            <a:endParaRPr lang="en-US" b="1" dirty="0">
              <a:solidFill>
                <a:srgbClr val="1CB6F4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99627" y="3509595"/>
            <a:ext cx="7179374" cy="689001"/>
          </a:xfrm>
          <a:prstGeom prst="rect">
            <a:avLst/>
          </a:prstGeom>
          <a:solidFill>
            <a:schemeClr val="tx1">
              <a:alpha val="15000"/>
            </a:schemeClr>
          </a:solidFill>
          <a:ln w="19050">
            <a:solidFill>
              <a:srgbClr val="1CB6F4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 rot="19290135">
            <a:off x="631430" y="4018892"/>
            <a:ext cx="525238" cy="346462"/>
          </a:xfrm>
          <a:prstGeom prst="rightArrow">
            <a:avLst/>
          </a:prstGeom>
          <a:solidFill>
            <a:srgbClr val="1CB6F4"/>
          </a:solidFill>
          <a:ln w="12700">
            <a:solidFill>
              <a:schemeClr val="bg1"/>
            </a:solidFill>
          </a:ln>
          <a:effectLst>
            <a:glow rad="101600">
              <a:schemeClr val="tx1">
                <a:alpha val="75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5400000">
            <a:off x="4623589" y="3126669"/>
            <a:ext cx="525238" cy="346462"/>
          </a:xfrm>
          <a:prstGeom prst="rightArrow">
            <a:avLst/>
          </a:prstGeom>
          <a:solidFill>
            <a:srgbClr val="1CB6F4"/>
          </a:solidFill>
          <a:ln w="12700">
            <a:solidFill>
              <a:schemeClr val="bg1"/>
            </a:solidFill>
          </a:ln>
          <a:effectLst>
            <a:glow rad="101600">
              <a:schemeClr val="tx1">
                <a:alpha val="75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19290135">
            <a:off x="5746375" y="4292984"/>
            <a:ext cx="525238" cy="346462"/>
          </a:xfrm>
          <a:prstGeom prst="rightArrow">
            <a:avLst/>
          </a:prstGeom>
          <a:solidFill>
            <a:srgbClr val="1CB6F4"/>
          </a:solidFill>
          <a:ln w="12700">
            <a:solidFill>
              <a:schemeClr val="bg1"/>
            </a:solidFill>
          </a:ln>
          <a:effectLst>
            <a:glow rad="101600">
              <a:schemeClr val="tx1">
                <a:alpha val="75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13003748">
            <a:off x="7970019" y="4127897"/>
            <a:ext cx="525238" cy="346462"/>
          </a:xfrm>
          <a:prstGeom prst="rightArrow">
            <a:avLst/>
          </a:prstGeom>
          <a:solidFill>
            <a:srgbClr val="1CB6F4"/>
          </a:solidFill>
          <a:ln w="12700">
            <a:solidFill>
              <a:schemeClr val="bg1"/>
            </a:solidFill>
          </a:ln>
          <a:effectLst>
            <a:glow rad="101600">
              <a:schemeClr val="tx1">
                <a:alpha val="75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82112" y="4491176"/>
            <a:ext cx="3069314" cy="1485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>
                <a:latin typeface="Times New Roman"/>
                <a:cs typeface="Times New Roman"/>
              </a:rPr>
              <a:t>Always introduce your quote. </a:t>
            </a:r>
            <a:r>
              <a:rPr lang="en-US" sz="2800" dirty="0">
                <a:latin typeface="Times New Roman"/>
                <a:cs typeface="Times New Roman"/>
              </a:rPr>
              <a:t>N</a:t>
            </a:r>
            <a:r>
              <a:rPr lang="en-US" sz="2800" dirty="0" smtClean="0">
                <a:latin typeface="Times New Roman"/>
                <a:cs typeface="Times New Roman"/>
              </a:rPr>
              <a:t>ever start a sentence with a quote.</a:t>
            </a:r>
            <a:endParaRPr lang="en-US" sz="2800" dirty="0">
              <a:latin typeface="Times New Roman"/>
              <a:cs typeface="Times New Roma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32670" y="2315848"/>
            <a:ext cx="2969809" cy="1140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>
                <a:latin typeface="Times New Roman"/>
                <a:cs typeface="Times New Roman"/>
              </a:rPr>
              <a:t>Open and close the quote with quotation marks.</a:t>
            </a:r>
            <a:endParaRPr lang="en-US" sz="2800" dirty="0">
              <a:latin typeface="Times New Roman"/>
              <a:cs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89129" y="4765268"/>
            <a:ext cx="2819810" cy="1140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>
                <a:latin typeface="Times New Roman"/>
                <a:cs typeface="Times New Roman"/>
              </a:rPr>
              <a:t>Set the citation apart with parenthesis.</a:t>
            </a:r>
            <a:endParaRPr lang="en-US" sz="2800" dirty="0">
              <a:latin typeface="Times New Roman"/>
              <a:cs typeface="Times New Roman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85337" y="4268456"/>
            <a:ext cx="1701464" cy="1830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>
                <a:latin typeface="Times New Roman"/>
                <a:cs typeface="Times New Roman"/>
              </a:rPr>
              <a:t>The period goes after the citation</a:t>
            </a:r>
            <a:endParaRPr lang="en-US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56709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Arial Black"/>
                <a:cs typeface="Arial Black"/>
              </a:rPr>
              <a:t>What is a QUOTE?</a:t>
            </a:r>
            <a:endParaRPr lang="en-US" sz="48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The word </a:t>
            </a:r>
            <a:r>
              <a:rPr lang="en-US" sz="4400" b="1" dirty="0" smtClean="0">
                <a:ln w="12700">
                  <a:solidFill>
                    <a:srgbClr val="1CB6F4"/>
                  </a:solidFill>
                </a:ln>
              </a:rPr>
              <a:t>quote</a:t>
            </a:r>
            <a:r>
              <a:rPr lang="en-US" sz="4400" dirty="0" smtClean="0">
                <a:ln w="12700">
                  <a:solidFill>
                    <a:srgbClr val="1CB6F4"/>
                  </a:solidFill>
                </a:ln>
              </a:rPr>
              <a:t> </a:t>
            </a:r>
            <a:r>
              <a:rPr lang="en-US" sz="4400" dirty="0" smtClean="0"/>
              <a:t>is short for </a:t>
            </a:r>
            <a:r>
              <a:rPr lang="en-US" sz="4400" b="1" dirty="0" smtClean="0">
                <a:ln w="12700">
                  <a:solidFill>
                    <a:srgbClr val="1CB6F4"/>
                  </a:solidFill>
                  <a:prstDash val="solid"/>
                </a:ln>
              </a:rPr>
              <a:t>quotation</a:t>
            </a:r>
          </a:p>
          <a:p>
            <a:r>
              <a:rPr lang="en-US" sz="4400" dirty="0" smtClean="0"/>
              <a:t>A </a:t>
            </a:r>
            <a:r>
              <a:rPr lang="en-US" sz="4400" b="1" dirty="0" smtClean="0">
                <a:ln w="12700">
                  <a:solidFill>
                    <a:srgbClr val="1CB6F4"/>
                  </a:solidFill>
                </a:ln>
              </a:rPr>
              <a:t>quotation</a:t>
            </a:r>
            <a:r>
              <a:rPr lang="en-US" sz="4400" dirty="0" smtClean="0">
                <a:ln w="12700">
                  <a:solidFill>
                    <a:srgbClr val="1CB6F4"/>
                  </a:solidFill>
                </a:ln>
              </a:rPr>
              <a:t> </a:t>
            </a:r>
            <a:r>
              <a:rPr lang="en-US" sz="4400" dirty="0" smtClean="0"/>
              <a:t>is a group of words from a text used and repeated by someone other than the original author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7319995" y="4282431"/>
            <a:ext cx="205232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7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287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98490" y="-1080493"/>
            <a:ext cx="242316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7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287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1452980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Citing in MLA Format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dirty="0" smtClean="0"/>
              <a:t>Introduce your quote </a:t>
            </a:r>
            <a:r>
              <a:rPr lang="en-US" sz="4000" b="1" dirty="0" smtClean="0">
                <a:solidFill>
                  <a:srgbClr val="1CB6F4"/>
                </a:solidFill>
              </a:rPr>
              <a:t>“</a:t>
            </a:r>
            <a:r>
              <a:rPr lang="en-US" dirty="0" smtClean="0"/>
              <a:t>quote</a:t>
            </a:r>
            <a:r>
              <a:rPr lang="en-US" sz="4000" b="1" dirty="0" smtClean="0">
                <a:solidFill>
                  <a:srgbClr val="1CB6F4"/>
                </a:solidFill>
              </a:rPr>
              <a:t>”</a:t>
            </a:r>
            <a:r>
              <a:rPr lang="en-US" dirty="0" smtClean="0"/>
              <a:t> (citation)</a:t>
            </a:r>
            <a:r>
              <a:rPr lang="en-US" b="1" dirty="0" smtClean="0">
                <a:solidFill>
                  <a:srgbClr val="1CB6F4"/>
                </a:solidFill>
              </a:rPr>
              <a:t>.</a:t>
            </a:r>
            <a:endParaRPr lang="en-US" b="1" dirty="0">
              <a:solidFill>
                <a:srgbClr val="1CB6F4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99627" y="2345278"/>
            <a:ext cx="7179374" cy="689001"/>
          </a:xfrm>
          <a:prstGeom prst="rect">
            <a:avLst/>
          </a:prstGeom>
          <a:solidFill>
            <a:schemeClr val="tx1">
              <a:alpha val="15000"/>
            </a:schemeClr>
          </a:solidFill>
          <a:ln w="19050">
            <a:solidFill>
              <a:srgbClr val="1CB6F4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18421859">
            <a:off x="6399578" y="3230859"/>
            <a:ext cx="525238" cy="346462"/>
          </a:xfrm>
          <a:prstGeom prst="rightArrow">
            <a:avLst/>
          </a:prstGeom>
          <a:solidFill>
            <a:srgbClr val="1CB6F4"/>
          </a:solidFill>
          <a:ln w="12700">
            <a:solidFill>
              <a:schemeClr val="bg1"/>
            </a:solidFill>
          </a:ln>
          <a:effectLst>
            <a:glow rad="101600">
              <a:schemeClr val="tx1">
                <a:alpha val="75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57201" y="3205912"/>
            <a:ext cx="8229600" cy="2866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200" dirty="0" smtClean="0">
                <a:latin typeface="+mj-lt"/>
                <a:cs typeface="Times New Roman"/>
              </a:rPr>
              <a:t>This citation will be the first entry </a:t>
            </a:r>
          </a:p>
          <a:p>
            <a:pPr>
              <a:lnSpc>
                <a:spcPct val="80000"/>
              </a:lnSpc>
            </a:pPr>
            <a:r>
              <a:rPr lang="en-US" sz="3200" dirty="0" smtClean="0">
                <a:latin typeface="+mj-lt"/>
                <a:cs typeface="Times New Roman"/>
              </a:rPr>
              <a:t>from the Works Cited Page.</a:t>
            </a:r>
          </a:p>
          <a:p>
            <a:pPr>
              <a:lnSpc>
                <a:spcPct val="80000"/>
              </a:lnSpc>
            </a:pPr>
            <a:endParaRPr lang="en-US" sz="3200" dirty="0">
              <a:latin typeface="+mj-lt"/>
              <a:cs typeface="Times New Roman"/>
            </a:endParaRPr>
          </a:p>
          <a:p>
            <a:pPr>
              <a:lnSpc>
                <a:spcPct val="80000"/>
              </a:lnSpc>
            </a:pPr>
            <a:r>
              <a:rPr lang="en-US" sz="3200" dirty="0" smtClean="0">
                <a:latin typeface="+mj-lt"/>
                <a:cs typeface="Times New Roman"/>
              </a:rPr>
              <a:t>If you include the Author’s last name in the quote introduction, you only need to include the page number. If not, you include the author’s last name and the page number.</a:t>
            </a:r>
            <a:endParaRPr lang="en-US" sz="3200" dirty="0">
              <a:latin typeface="+mj-lt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8180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 Black"/>
                <a:cs typeface="Arial Black"/>
              </a:rPr>
              <a:t>How to Cite Web Sources</a:t>
            </a:r>
            <a:endParaRPr lang="en-US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800" b="1" dirty="0" smtClean="0">
                <a:latin typeface="Times New Roman"/>
                <a:cs typeface="Times New Roman"/>
              </a:rPr>
              <a:t>Entire Web site</a:t>
            </a:r>
          </a:p>
          <a:p>
            <a:pPr marL="452438" indent="-452438">
              <a:buNone/>
            </a:pPr>
            <a:r>
              <a:rPr lang="en-US" sz="4800" dirty="0" smtClean="0">
                <a:solidFill>
                  <a:srgbClr val="E663E0"/>
                </a:solidFill>
                <a:latin typeface="Times New Roman"/>
                <a:cs typeface="Times New Roman"/>
              </a:rPr>
              <a:t>Author’s or Editor’s last name, first name [if given]. </a:t>
            </a:r>
            <a:r>
              <a:rPr lang="en-US" sz="4800" i="1" dirty="0" smtClean="0">
                <a:solidFill>
                  <a:srgbClr val="48C4E7"/>
                </a:solidFill>
                <a:latin typeface="Times New Roman"/>
                <a:cs typeface="Times New Roman"/>
              </a:rPr>
              <a:t>Title of Web site</a:t>
            </a:r>
            <a:r>
              <a:rPr lang="en-US" sz="4800" dirty="0" smtClean="0">
                <a:solidFill>
                  <a:srgbClr val="48C4E7"/>
                </a:solidFill>
                <a:latin typeface="Times New Roman"/>
                <a:cs typeface="Times New Roman"/>
              </a:rPr>
              <a:t>. </a:t>
            </a:r>
            <a:r>
              <a:rPr lang="en-US" sz="4800" dirty="0" smtClean="0">
                <a:solidFill>
                  <a:srgbClr val="FF6600"/>
                </a:solidFill>
                <a:latin typeface="Times New Roman"/>
                <a:cs typeface="Times New Roman"/>
              </a:rPr>
              <a:t>Name of sponsoring institution or organization [if given]. </a:t>
            </a:r>
            <a:r>
              <a:rPr lang="en-US" sz="48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Last update or original publication date. </a:t>
            </a:r>
            <a:r>
              <a:rPr lang="en-US" sz="4800" dirty="0" smtClean="0">
                <a:solidFill>
                  <a:srgbClr val="4ADC49"/>
                </a:solidFill>
                <a:latin typeface="Times New Roman"/>
                <a:cs typeface="Times New Roman"/>
              </a:rPr>
              <a:t>Web. </a:t>
            </a:r>
            <a:r>
              <a:rPr lang="en-US" sz="4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Date accessed.</a:t>
            </a:r>
          </a:p>
          <a:p>
            <a:pPr marL="0" indent="0">
              <a:buNone/>
            </a:pPr>
            <a:endParaRPr lang="en-US" sz="48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1341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 Black"/>
                <a:cs typeface="Arial Black"/>
              </a:rPr>
              <a:t>How to Cite Web Sources</a:t>
            </a:r>
            <a:endParaRPr lang="en-US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latin typeface="Times New Roman"/>
                <a:cs typeface="Times New Roman"/>
              </a:rPr>
              <a:t>Article from a Web site</a:t>
            </a:r>
          </a:p>
          <a:p>
            <a:pPr marL="452438" indent="-452438">
              <a:buNone/>
            </a:pPr>
            <a:r>
              <a:rPr lang="en-US" sz="3600" dirty="0" smtClean="0">
                <a:solidFill>
                  <a:srgbClr val="E663E0"/>
                </a:solidFill>
                <a:latin typeface="Times New Roman"/>
                <a:cs typeface="Times New Roman"/>
              </a:rPr>
              <a:t>Author’s or Editor’s last name, first name [if given]. </a:t>
            </a:r>
            <a:r>
              <a:rPr lang="en-US" sz="3600" dirty="0" smtClean="0">
                <a:solidFill>
                  <a:srgbClr val="C64EF3"/>
                </a:solidFill>
                <a:latin typeface="Times New Roman"/>
                <a:cs typeface="Times New Roman"/>
              </a:rPr>
              <a:t>“Title of Article.” </a:t>
            </a:r>
            <a:r>
              <a:rPr lang="en-US" sz="3600" i="1" dirty="0" smtClean="0">
                <a:solidFill>
                  <a:srgbClr val="48C4E7"/>
                </a:solidFill>
                <a:latin typeface="Times New Roman"/>
                <a:cs typeface="Times New Roman"/>
              </a:rPr>
              <a:t>Title of Web site</a:t>
            </a:r>
            <a:r>
              <a:rPr lang="en-US" sz="3600" dirty="0" smtClean="0">
                <a:solidFill>
                  <a:srgbClr val="48C4E7"/>
                </a:solidFill>
                <a:latin typeface="Times New Roman"/>
                <a:cs typeface="Times New Roman"/>
              </a:rPr>
              <a:t>. </a:t>
            </a:r>
            <a:r>
              <a:rPr lang="en-US" sz="36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Date of last update or original publication date</a:t>
            </a:r>
            <a:r>
              <a:rPr lang="en-US" sz="3600" dirty="0" smtClean="0">
                <a:latin typeface="Times New Roman"/>
                <a:cs typeface="Times New Roman"/>
              </a:rPr>
              <a:t>. </a:t>
            </a:r>
            <a:r>
              <a:rPr lang="en-US" sz="3600" dirty="0" smtClean="0">
                <a:solidFill>
                  <a:srgbClr val="4ADC49"/>
                </a:solidFill>
                <a:latin typeface="Times New Roman"/>
                <a:cs typeface="Times New Roman"/>
              </a:rPr>
              <a:t>Web. </a:t>
            </a:r>
            <a:r>
              <a:rPr lang="en-US" sz="3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Date accessed.</a:t>
            </a:r>
          </a:p>
          <a:p>
            <a:pPr marL="0" indent="0"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948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 Black"/>
                <a:cs typeface="Arial Black"/>
              </a:rPr>
              <a:t>How to Cite Web Sources</a:t>
            </a:r>
            <a:endParaRPr lang="en-US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latin typeface="Times New Roman"/>
                <a:cs typeface="Times New Roman"/>
              </a:rPr>
              <a:t>Online Database Article</a:t>
            </a:r>
          </a:p>
          <a:p>
            <a:pPr marL="452438" indent="-452438">
              <a:buNone/>
            </a:pPr>
            <a:r>
              <a:rPr lang="en-US" sz="3600" dirty="0" smtClean="0">
                <a:solidFill>
                  <a:srgbClr val="E663E0"/>
                </a:solidFill>
                <a:latin typeface="Times New Roman"/>
                <a:cs typeface="Times New Roman"/>
              </a:rPr>
              <a:t>Author’s or Editor’s last name, first name [if given]. </a:t>
            </a:r>
            <a:r>
              <a:rPr lang="en-US" sz="3600" dirty="0" smtClean="0">
                <a:solidFill>
                  <a:srgbClr val="C64EF3"/>
                </a:solidFill>
                <a:latin typeface="Times New Roman"/>
                <a:cs typeface="Times New Roman"/>
              </a:rPr>
              <a:t>“Article Title.” </a:t>
            </a:r>
            <a:r>
              <a:rPr lang="en-US" sz="3600" i="1" dirty="0" smtClean="0">
                <a:solidFill>
                  <a:srgbClr val="48C4E7"/>
                </a:solidFill>
                <a:latin typeface="Times New Roman"/>
                <a:cs typeface="Times New Roman"/>
              </a:rPr>
              <a:t>Database Title</a:t>
            </a:r>
            <a:r>
              <a:rPr lang="en-US" sz="3600" dirty="0" smtClean="0">
                <a:solidFill>
                  <a:srgbClr val="48C4E7"/>
                </a:solidFill>
                <a:latin typeface="Times New Roman"/>
                <a:cs typeface="Times New Roman"/>
              </a:rPr>
              <a:t>. </a:t>
            </a:r>
            <a:r>
              <a:rPr lang="en-US" sz="36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Copyright date [edition]. </a:t>
            </a:r>
            <a:r>
              <a:rPr lang="en-US" sz="3600" dirty="0" smtClean="0">
                <a:solidFill>
                  <a:srgbClr val="FF6600"/>
                </a:solidFill>
                <a:latin typeface="Times New Roman"/>
                <a:cs typeface="Times New Roman"/>
              </a:rPr>
              <a:t>Online Publisher or sponsoring institution. </a:t>
            </a:r>
            <a:r>
              <a:rPr lang="en-US" sz="3600" dirty="0" smtClean="0">
                <a:solidFill>
                  <a:srgbClr val="4ADC49"/>
                </a:solidFill>
                <a:latin typeface="Times New Roman"/>
                <a:cs typeface="Times New Roman"/>
              </a:rPr>
              <a:t>Web. </a:t>
            </a:r>
            <a:r>
              <a:rPr lang="en-US" sz="3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Date accessed.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910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 Black"/>
                <a:cs typeface="Arial Black"/>
              </a:rPr>
              <a:t>How to Cite Print Sources</a:t>
            </a:r>
            <a:endParaRPr lang="en-US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latin typeface="Times New Roman"/>
                <a:cs typeface="Times New Roman"/>
              </a:rPr>
              <a:t>Encyclopedia</a:t>
            </a:r>
          </a:p>
          <a:p>
            <a:pPr marL="452438" indent="-452438">
              <a:buNone/>
            </a:pPr>
            <a:r>
              <a:rPr lang="en-US" sz="3600" dirty="0" smtClean="0">
                <a:solidFill>
                  <a:srgbClr val="E663E0"/>
                </a:solidFill>
                <a:latin typeface="Times New Roman"/>
                <a:cs typeface="Times New Roman"/>
              </a:rPr>
              <a:t>Author’s last name, first name. [if available]  </a:t>
            </a:r>
            <a:r>
              <a:rPr lang="en-US" sz="3600" dirty="0" smtClean="0">
                <a:solidFill>
                  <a:srgbClr val="48C4E7"/>
                </a:solidFill>
                <a:latin typeface="Times New Roman"/>
                <a:cs typeface="Times New Roman"/>
              </a:rPr>
              <a:t>“Article Title.” </a:t>
            </a:r>
            <a:r>
              <a:rPr lang="en-US" sz="3600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Title of Encyclopedia</a:t>
            </a:r>
            <a:r>
              <a:rPr lang="en-US" sz="3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. </a:t>
            </a:r>
            <a:r>
              <a:rPr lang="en-US" sz="3600" dirty="0" smtClean="0">
                <a:solidFill>
                  <a:srgbClr val="4ADC49"/>
                </a:solidFill>
                <a:latin typeface="Times New Roman"/>
                <a:cs typeface="Times New Roman"/>
              </a:rPr>
              <a:t>Year Published. </a:t>
            </a:r>
            <a:r>
              <a:rPr lang="en-US" sz="3600" dirty="0" smtClean="0">
                <a:solidFill>
                  <a:srgbClr val="FF6600"/>
                </a:solidFill>
                <a:latin typeface="Times New Roman"/>
                <a:cs typeface="Times New Roman"/>
              </a:rPr>
              <a:t>Print.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071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 Black"/>
                <a:cs typeface="Arial Black"/>
              </a:rPr>
              <a:t>How to Cite Print Sources</a:t>
            </a:r>
            <a:endParaRPr lang="en-US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latin typeface="Times New Roman"/>
                <a:cs typeface="Times New Roman"/>
              </a:rPr>
              <a:t>Book with an Editor</a:t>
            </a:r>
          </a:p>
          <a:p>
            <a:pPr marL="452438" indent="-452438">
              <a:buNone/>
            </a:pPr>
            <a:r>
              <a:rPr lang="en-US" sz="3600" dirty="0" smtClean="0">
                <a:solidFill>
                  <a:srgbClr val="E663E0"/>
                </a:solidFill>
                <a:latin typeface="Times New Roman"/>
                <a:cs typeface="Times New Roman"/>
              </a:rPr>
              <a:t>Editor’s last name, first name, ed. </a:t>
            </a:r>
            <a:r>
              <a:rPr lang="en-US" sz="3600" i="1" dirty="0" smtClean="0">
                <a:solidFill>
                  <a:srgbClr val="C64EF3"/>
                </a:solidFill>
                <a:latin typeface="Times New Roman"/>
                <a:cs typeface="Times New Roman"/>
              </a:rPr>
              <a:t>Title of Book</a:t>
            </a:r>
            <a:r>
              <a:rPr lang="en-US" sz="3600" dirty="0" smtClean="0">
                <a:solidFill>
                  <a:srgbClr val="C64EF3"/>
                </a:solidFill>
                <a:latin typeface="Times New Roman"/>
                <a:cs typeface="Times New Roman"/>
              </a:rPr>
              <a:t>. </a:t>
            </a:r>
            <a:r>
              <a:rPr lang="en-US" sz="3600" dirty="0" smtClean="0">
                <a:solidFill>
                  <a:srgbClr val="48C4E7"/>
                </a:solidFill>
                <a:latin typeface="Times New Roman"/>
                <a:cs typeface="Times New Roman"/>
              </a:rPr>
              <a:t>City of publication: </a:t>
            </a:r>
            <a:r>
              <a:rPr lang="en-US" sz="3600" dirty="0" smtClean="0">
                <a:solidFill>
                  <a:srgbClr val="4ADC49"/>
                </a:solidFill>
                <a:latin typeface="Times New Roman"/>
                <a:cs typeface="Times New Roman"/>
              </a:rPr>
              <a:t>Publisher, </a:t>
            </a:r>
            <a:r>
              <a:rPr lang="en-US" sz="36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Date published. </a:t>
            </a:r>
            <a:r>
              <a:rPr lang="en-US" sz="3600" b="1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Print.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057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 Black"/>
                <a:cs typeface="Arial Black"/>
              </a:rPr>
              <a:t>How to Cite Print Sources</a:t>
            </a:r>
            <a:endParaRPr lang="en-US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latin typeface="Times New Roman"/>
                <a:cs typeface="Times New Roman"/>
              </a:rPr>
              <a:t>Book with one Author</a:t>
            </a:r>
          </a:p>
          <a:p>
            <a:pPr marL="452438" indent="-452438">
              <a:buNone/>
            </a:pPr>
            <a:r>
              <a:rPr lang="en-US" sz="3600" dirty="0" smtClean="0">
                <a:solidFill>
                  <a:srgbClr val="E663E0"/>
                </a:solidFill>
                <a:latin typeface="Times New Roman"/>
                <a:cs typeface="Times New Roman"/>
              </a:rPr>
              <a:t>Last name, first name. </a:t>
            </a:r>
            <a:r>
              <a:rPr lang="en-US" sz="3600" i="1" dirty="0" smtClean="0">
                <a:solidFill>
                  <a:srgbClr val="C64EF3"/>
                </a:solidFill>
                <a:latin typeface="Times New Roman"/>
                <a:cs typeface="Times New Roman"/>
              </a:rPr>
              <a:t>Title of Book</a:t>
            </a:r>
            <a:r>
              <a:rPr lang="en-US" sz="3600" dirty="0" smtClean="0">
                <a:solidFill>
                  <a:srgbClr val="C64EF3"/>
                </a:solidFill>
                <a:latin typeface="Times New Roman"/>
                <a:cs typeface="Times New Roman"/>
              </a:rPr>
              <a:t>. </a:t>
            </a:r>
            <a:r>
              <a:rPr lang="en-US" sz="3600" dirty="0" smtClean="0">
                <a:solidFill>
                  <a:srgbClr val="48C4E7"/>
                </a:solidFill>
                <a:latin typeface="Times New Roman"/>
                <a:cs typeface="Times New Roman"/>
              </a:rPr>
              <a:t>City of publication: </a:t>
            </a:r>
            <a:r>
              <a:rPr lang="en-US" sz="3600" dirty="0" smtClean="0">
                <a:solidFill>
                  <a:srgbClr val="4ADC49"/>
                </a:solidFill>
                <a:latin typeface="Times New Roman"/>
                <a:cs typeface="Times New Roman"/>
              </a:rPr>
              <a:t>Publisher, </a:t>
            </a:r>
            <a:r>
              <a:rPr lang="en-US" sz="36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Date published. </a:t>
            </a:r>
            <a:r>
              <a:rPr lang="en-US" sz="3600" b="1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Print.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969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/>
                <a:cs typeface="Arial Black"/>
              </a:rPr>
              <a:t>In-Text Citations</a:t>
            </a:r>
            <a:endParaRPr lang="en-US" dirty="0">
              <a:latin typeface="Arial Black"/>
              <a:cs typeface="Arial Black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in-text citation is a citation in the text of your writing to let your readers immediately know where you got your source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*Your parenthetical citation will be the first part of the entry from the Works Cited page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*The period goes outside of the parenthesis.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399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2954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5400" dirty="0" smtClean="0">
                <a:latin typeface="Arial Black"/>
                <a:cs typeface="Arial Black"/>
              </a:rPr>
              <a:t>MLA Citations 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13317" name="Text Box 3"/>
          <p:cNvSpPr txBox="1">
            <a:spLocks noChangeArrowheads="1"/>
          </p:cNvSpPr>
          <p:nvPr/>
        </p:nvSpPr>
        <p:spPr bwMode="auto">
          <a:xfrm>
            <a:off x="381000" y="1905000"/>
            <a:ext cx="7162800" cy="2308324"/>
          </a:xfrm>
          <a:prstGeom prst="rect">
            <a:avLst/>
          </a:prstGeom>
          <a:solidFill>
            <a:srgbClr val="FFFFFF"/>
          </a:solidFill>
          <a:ln w="38100" cmpd="sng">
            <a:solidFill>
              <a:srgbClr val="FFFFFF"/>
            </a:solidFill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Times New Roman" charset="0"/>
              </a:rPr>
              <a:t>Columbia University Professor Jeffrey Johnson spent seventeen years 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Times New Roman" charset="0"/>
              </a:rPr>
              <a:t>recording the viewing habits of children in 707 families in Upstate New 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Times New Roman" charset="0"/>
              </a:rPr>
              <a:t>York and found that the ones </a:t>
            </a:r>
            <a:r>
              <a:rPr lang="ja-JP" altLang="en-US" dirty="0">
                <a:solidFill>
                  <a:srgbClr val="000000"/>
                </a:solidFill>
                <a:latin typeface="Times New Roman" charset="0"/>
              </a:rPr>
              <a:t>“</a:t>
            </a:r>
            <a:r>
              <a:rPr lang="en-US" dirty="0">
                <a:solidFill>
                  <a:srgbClr val="000000"/>
                </a:solidFill>
                <a:latin typeface="Times New Roman" charset="0"/>
              </a:rPr>
              <a:t>who watched one to three hours of television 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Times New Roman" charset="0"/>
              </a:rPr>
              <a:t>each day . . . were 60% more likely to be involved in assaults and fights as 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Times New Roman" charset="0"/>
              </a:rPr>
              <a:t>those who watched less TV</a:t>
            </a:r>
            <a:r>
              <a:rPr lang="ja-JP" altLang="en-US" dirty="0">
                <a:solidFill>
                  <a:srgbClr val="000000"/>
                </a:solidFill>
                <a:latin typeface="Times New Roman" charset="0"/>
              </a:rPr>
              <a:t>”</a:t>
            </a:r>
            <a:r>
              <a:rPr lang="en-US" dirty="0">
                <a:solidFill>
                  <a:srgbClr val="000000"/>
                </a:solidFill>
                <a:latin typeface="Times New Roman" charset="0"/>
              </a:rPr>
              <a:t> (</a:t>
            </a:r>
            <a:r>
              <a:rPr lang="ja-JP" altLang="en-US" dirty="0">
                <a:solidFill>
                  <a:srgbClr val="000000"/>
                </a:solidFill>
                <a:latin typeface="Times New Roman" charset="0"/>
              </a:rPr>
              <a:t>“</a:t>
            </a:r>
            <a:r>
              <a:rPr lang="en-US" dirty="0" smtClean="0">
                <a:solidFill>
                  <a:srgbClr val="000000"/>
                </a:solidFill>
                <a:latin typeface="Times New Roman" charset="0"/>
              </a:rPr>
              <a:t>Research on the Effects of Media Violence</a:t>
            </a:r>
            <a:r>
              <a:rPr lang="ja-JP" altLang="en-US" dirty="0" smtClean="0">
                <a:solidFill>
                  <a:srgbClr val="000000"/>
                </a:solidFill>
                <a:latin typeface="Times New Roman" charset="0"/>
              </a:rPr>
              <a:t>”</a:t>
            </a:r>
            <a:r>
              <a:rPr lang="en-US" dirty="0">
                <a:solidFill>
                  <a:srgbClr val="000000"/>
                </a:solidFill>
                <a:latin typeface="Times New Roman" charset="0"/>
              </a:rPr>
              <a:t>).</a:t>
            </a:r>
          </a:p>
        </p:txBody>
      </p:sp>
      <p:sp>
        <p:nvSpPr>
          <p:cNvPr id="13318" name="Text Box 4"/>
          <p:cNvSpPr txBox="1">
            <a:spLocks noChangeArrowheads="1"/>
          </p:cNvSpPr>
          <p:nvPr/>
        </p:nvSpPr>
        <p:spPr bwMode="auto">
          <a:xfrm>
            <a:off x="914400" y="4648200"/>
            <a:ext cx="7924800" cy="1477963"/>
          </a:xfrm>
          <a:prstGeom prst="rect">
            <a:avLst/>
          </a:prstGeom>
          <a:solidFill>
            <a:srgbClr val="FFFFFF"/>
          </a:solidFill>
          <a:ln w="38100" cmpd="sng">
            <a:solidFill>
              <a:srgbClr val="FFFF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>
                <a:solidFill>
                  <a:srgbClr val="000000"/>
                </a:solidFill>
                <a:latin typeface="Times New Roman" charset="0"/>
              </a:rPr>
              <a:t>Works Cited</a:t>
            </a:r>
          </a:p>
          <a:p>
            <a:pPr algn="ctr"/>
            <a:endParaRPr lang="en-US">
              <a:solidFill>
                <a:srgbClr val="000000"/>
              </a:solidFill>
              <a:latin typeface="Times New Roman" charset="0"/>
            </a:endParaRPr>
          </a:p>
          <a:p>
            <a:r>
              <a:rPr lang="ja-JP" altLang="en-US">
                <a:solidFill>
                  <a:srgbClr val="000000"/>
                </a:solidFill>
                <a:latin typeface="Times New Roman" charset="0"/>
              </a:rPr>
              <a:t>“</a:t>
            </a:r>
            <a:r>
              <a:rPr lang="en-US">
                <a:solidFill>
                  <a:srgbClr val="000000"/>
                </a:solidFill>
                <a:latin typeface="Times New Roman" charset="0"/>
              </a:rPr>
              <a:t>Research on the Effects of Media Violence.</a:t>
            </a:r>
            <a:r>
              <a:rPr lang="ja-JP" altLang="en-US">
                <a:solidFill>
                  <a:srgbClr val="000000"/>
                </a:solidFill>
                <a:latin typeface="Times New Roman" charset="0"/>
              </a:rPr>
              <a:t>”</a:t>
            </a:r>
            <a:r>
              <a:rPr lang="en-US">
                <a:solidFill>
                  <a:srgbClr val="000000"/>
                </a:solidFill>
                <a:latin typeface="Times New Roman" charset="0"/>
              </a:rPr>
              <a:t> </a:t>
            </a:r>
            <a:r>
              <a:rPr lang="en-US" i="1">
                <a:solidFill>
                  <a:srgbClr val="000000"/>
                </a:solidFill>
                <a:latin typeface="Times New Roman" charset="0"/>
              </a:rPr>
              <a:t>Media Awareness Network.</a:t>
            </a:r>
            <a:r>
              <a:rPr lang="en-US">
                <a:solidFill>
                  <a:srgbClr val="000000"/>
                </a:solidFill>
                <a:latin typeface="Times New Roman" charset="0"/>
              </a:rPr>
              <a:t> </a:t>
            </a:r>
          </a:p>
          <a:p>
            <a:endParaRPr lang="en-US">
              <a:solidFill>
                <a:srgbClr val="000000"/>
              </a:solidFill>
              <a:latin typeface="Times New Roman" charset="0"/>
            </a:endParaRPr>
          </a:p>
          <a:p>
            <a:r>
              <a:rPr lang="en-US">
                <a:solidFill>
                  <a:srgbClr val="000000"/>
                </a:solidFill>
                <a:latin typeface="Times New Roman" charset="0"/>
              </a:rPr>
              <a:t>      2005. </a:t>
            </a:r>
            <a:r>
              <a:rPr lang="en-US">
                <a:solidFill>
                  <a:srgbClr val="262626"/>
                </a:solidFill>
                <a:latin typeface="Times New Roman" charset="0"/>
              </a:rPr>
              <a:t>Web.</a:t>
            </a:r>
            <a:r>
              <a:rPr lang="en-US">
                <a:solidFill>
                  <a:srgbClr val="C00000"/>
                </a:solidFill>
                <a:latin typeface="Times New Roman" charset="0"/>
              </a:rPr>
              <a:t> </a:t>
            </a:r>
            <a:r>
              <a:rPr lang="en-US">
                <a:solidFill>
                  <a:srgbClr val="000000"/>
                </a:solidFill>
                <a:latin typeface="Times New Roman" charset="0"/>
              </a:rPr>
              <a:t>12 Mar. 2005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319" name="Text Box 8"/>
          <p:cNvSpPr txBox="1">
            <a:spLocks noChangeArrowheads="1"/>
          </p:cNvSpPr>
          <p:nvPr/>
        </p:nvSpPr>
        <p:spPr bwMode="auto">
          <a:xfrm>
            <a:off x="321914" y="1598236"/>
            <a:ext cx="5486951" cy="400110"/>
          </a:xfrm>
          <a:prstGeom prst="rect">
            <a:avLst/>
          </a:prstGeom>
          <a:noFill/>
          <a:ln w="38100" cmpd="sng"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  <a:latin typeface="Arial"/>
                <a:cs typeface="Arial"/>
              </a:rPr>
              <a:t>In-text </a:t>
            </a:r>
            <a:r>
              <a:rPr lang="en-US" sz="2000" b="1" dirty="0" smtClean="0">
                <a:solidFill>
                  <a:srgbClr val="000000"/>
                </a:solidFill>
                <a:latin typeface="Arial"/>
                <a:cs typeface="Arial"/>
              </a:rPr>
              <a:t>(parenthetical) Citation</a:t>
            </a:r>
            <a:endParaRPr lang="en-US" sz="20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3320" name="Text Box 9"/>
          <p:cNvSpPr txBox="1">
            <a:spLocks noChangeArrowheads="1"/>
          </p:cNvSpPr>
          <p:nvPr/>
        </p:nvSpPr>
        <p:spPr bwMode="auto">
          <a:xfrm>
            <a:off x="5897207" y="4300329"/>
            <a:ext cx="3207026" cy="400110"/>
          </a:xfrm>
          <a:prstGeom prst="rect">
            <a:avLst/>
          </a:prstGeom>
          <a:noFill/>
          <a:ln w="38100" cmpd="sng"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  <a:latin typeface="Arial"/>
                <a:cs typeface="Arial"/>
              </a:rPr>
              <a:t>Works Cited Entry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600199" y="3413125"/>
            <a:ext cx="4981770" cy="1844675"/>
            <a:chOff x="1008" y="2150"/>
            <a:chExt cx="1968" cy="1162"/>
          </a:xfrm>
        </p:grpSpPr>
        <p:sp>
          <p:nvSpPr>
            <p:cNvPr id="13322" name="Oval 10"/>
            <p:cNvSpPr>
              <a:spLocks noChangeArrowheads="1"/>
            </p:cNvSpPr>
            <p:nvPr/>
          </p:nvSpPr>
          <p:spPr bwMode="auto">
            <a:xfrm>
              <a:off x="1532" y="2150"/>
              <a:ext cx="1444" cy="394"/>
            </a:xfrm>
            <a:prstGeom prst="ellipse">
              <a:avLst/>
            </a:prstGeom>
            <a:noFill/>
            <a:ln w="38100" cmpd="sng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3" name="Line 11"/>
            <p:cNvSpPr>
              <a:spLocks noChangeShapeType="1"/>
            </p:cNvSpPr>
            <p:nvPr/>
          </p:nvSpPr>
          <p:spPr bwMode="auto">
            <a:xfrm flipH="1">
              <a:off x="1008" y="2544"/>
              <a:ext cx="1200" cy="768"/>
            </a:xfrm>
            <a:prstGeom prst="line">
              <a:avLst/>
            </a:prstGeom>
            <a:noFill/>
            <a:ln w="38100" cmpd="sng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04616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>
                <a:latin typeface="Arial Black"/>
                <a:cs typeface="Arial Black"/>
              </a:rPr>
              <a:t>Works Cited </a:t>
            </a:r>
            <a:r>
              <a:rPr lang="en-US" dirty="0" smtClean="0">
                <a:latin typeface="Arial Black"/>
                <a:cs typeface="Arial Black"/>
              </a:rPr>
              <a:t>Entry for </a:t>
            </a:r>
            <a:r>
              <a:rPr lang="en-US" dirty="0">
                <a:latin typeface="Arial Black"/>
                <a:cs typeface="Arial Black"/>
              </a:rPr>
              <a:t>a Book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533400" y="2057400"/>
            <a:ext cx="3200400" cy="1192213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FFFFFF"/>
            </a:solidFill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Times New Roman" charset="0"/>
              </a:rPr>
              <a:t>The ideal context for identity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Times New Roman" charset="0"/>
              </a:rPr>
              <a:t>formation is </a:t>
            </a:r>
            <a:r>
              <a:rPr lang="ja-JP" altLang="en-US" dirty="0">
                <a:solidFill>
                  <a:srgbClr val="000000"/>
                </a:solidFill>
                <a:latin typeface="Times New Roman" charset="0"/>
              </a:rPr>
              <a:t>“</a:t>
            </a:r>
            <a:r>
              <a:rPr lang="en-US" dirty="0">
                <a:solidFill>
                  <a:srgbClr val="000000"/>
                </a:solidFill>
                <a:latin typeface="Times New Roman" charset="0"/>
              </a:rPr>
              <a:t>a supportive and 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Times New Roman" charset="0"/>
              </a:rPr>
              <a:t>respectful family</a:t>
            </a:r>
            <a:r>
              <a:rPr lang="ja-JP" altLang="en-US" dirty="0">
                <a:solidFill>
                  <a:srgbClr val="000000"/>
                </a:solidFill>
                <a:latin typeface="Times New Roman" charset="0"/>
              </a:rPr>
              <a:t>”</a:t>
            </a:r>
            <a:r>
              <a:rPr lang="en-US" dirty="0">
                <a:solidFill>
                  <a:srgbClr val="000000"/>
                </a:solidFill>
                <a:latin typeface="Times New Roman" charset="0"/>
              </a:rPr>
              <a:t> (Levine 169). 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1600200" y="3886200"/>
            <a:ext cx="7239000" cy="1465263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FFFF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Works Cited</a:t>
            </a:r>
          </a:p>
          <a:p>
            <a:pPr algn="ctr">
              <a:defRPr/>
            </a:pPr>
            <a:endParaRPr lang="en-US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  <a:p>
            <a:pPr>
              <a:defRPr/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Levine, Madeleine, Ph.D. 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 </a:t>
            </a:r>
            <a:r>
              <a:rPr lang="en-US" i="1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See No Evil: A Guide to Protecting Our Children</a:t>
            </a:r>
          </a:p>
          <a:p>
            <a:pPr>
              <a:defRPr/>
            </a:pPr>
            <a:endParaRPr lang="en-US" i="1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  <a:p>
            <a:pPr>
              <a:defRPr/>
            </a:pPr>
            <a:r>
              <a:rPr lang="en-US" i="1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	from Media Violence.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  San Francisco: </a:t>
            </a:r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ea typeface="+mn-ea"/>
              </a:rPr>
              <a:t>Jossey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-Bass, 1998. </a:t>
            </a:r>
            <a:r>
              <a:rPr lang="en-US" dirty="0">
                <a:latin typeface="Times New Roman" pitchFamily="18" charset="0"/>
                <a:ea typeface="+mn-ea"/>
              </a:rPr>
              <a:t>Print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ea typeface="+mn-ea"/>
              </a:rPr>
              <a:t>.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057400" y="2743200"/>
            <a:ext cx="1066800" cy="1752600"/>
            <a:chOff x="1296" y="1728"/>
            <a:chExt cx="672" cy="1104"/>
          </a:xfrm>
        </p:grpSpPr>
        <p:sp>
          <p:nvSpPr>
            <p:cNvPr id="11277" name="Oval 7"/>
            <p:cNvSpPr>
              <a:spLocks noChangeArrowheads="1"/>
            </p:cNvSpPr>
            <p:nvPr/>
          </p:nvSpPr>
          <p:spPr bwMode="auto">
            <a:xfrm>
              <a:off x="1440" y="1728"/>
              <a:ext cx="528" cy="384"/>
            </a:xfrm>
            <a:prstGeom prst="ellipse">
              <a:avLst/>
            </a:prstGeom>
            <a:noFill/>
            <a:ln w="38100" cmpd="sng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n w="19050" cmpd="sng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1278" name="Line 8"/>
            <p:cNvSpPr>
              <a:spLocks noChangeShapeType="1"/>
            </p:cNvSpPr>
            <p:nvPr/>
          </p:nvSpPr>
          <p:spPr bwMode="auto">
            <a:xfrm flipH="1">
              <a:off x="1296" y="2112"/>
              <a:ext cx="384" cy="720"/>
            </a:xfrm>
            <a:prstGeom prst="line">
              <a:avLst/>
            </a:prstGeom>
            <a:noFill/>
            <a:ln w="38100" cmpd="sng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72" name="Text Box 10"/>
          <p:cNvSpPr txBox="1">
            <a:spLocks noChangeArrowheads="1"/>
          </p:cNvSpPr>
          <p:nvPr/>
        </p:nvSpPr>
        <p:spPr bwMode="auto">
          <a:xfrm>
            <a:off x="290442" y="1676400"/>
            <a:ext cx="2912165" cy="400110"/>
          </a:xfrm>
          <a:prstGeom prst="rect">
            <a:avLst/>
          </a:prstGeom>
          <a:noFill/>
          <a:ln w="38100" cmpd="dbl"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  <a:latin typeface="Arial"/>
                <a:cs typeface="Arial"/>
              </a:rPr>
              <a:t>In-text Citation</a:t>
            </a:r>
          </a:p>
        </p:txBody>
      </p:sp>
      <p:sp>
        <p:nvSpPr>
          <p:cNvPr id="11273" name="Text Box 11"/>
          <p:cNvSpPr txBox="1">
            <a:spLocks noChangeArrowheads="1"/>
          </p:cNvSpPr>
          <p:nvPr/>
        </p:nvSpPr>
        <p:spPr bwMode="auto">
          <a:xfrm>
            <a:off x="5687391" y="3505200"/>
            <a:ext cx="3151809" cy="400110"/>
          </a:xfrm>
          <a:prstGeom prst="rect">
            <a:avLst/>
          </a:prstGeom>
          <a:noFill/>
          <a:ln w="38100" cmpd="dbl"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  <a:latin typeface="Arial"/>
                <a:cs typeface="Arial"/>
              </a:rPr>
              <a:t>Works Cited Entry</a:t>
            </a:r>
          </a:p>
        </p:txBody>
      </p:sp>
    </p:spTree>
    <p:extLst>
      <p:ext uri="{BB962C8B-B14F-4D97-AF65-F5344CB8AC3E}">
        <p14:creationId xmlns:p14="http://schemas.microsoft.com/office/powerpoint/2010/main" val="4292070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QUOTE IT!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It is important to include quotations in these forms of writings:</a:t>
            </a:r>
          </a:p>
          <a:p>
            <a:pPr lvl="1"/>
            <a:r>
              <a:rPr lang="en-US" sz="3600" dirty="0" smtClean="0"/>
              <a:t>Informational Essays and Compositions</a:t>
            </a:r>
          </a:p>
          <a:p>
            <a:pPr lvl="1"/>
            <a:r>
              <a:rPr lang="en-US" sz="3600" dirty="0" smtClean="0"/>
              <a:t>Argument Essays and Compositions</a:t>
            </a:r>
          </a:p>
          <a:p>
            <a:pPr lvl="1"/>
            <a:r>
              <a:rPr lang="en-US" sz="3600" dirty="0" smtClean="0"/>
              <a:t>Persuasive Essays and Compositions</a:t>
            </a:r>
          </a:p>
          <a:p>
            <a:pPr lvl="1"/>
            <a:r>
              <a:rPr lang="en-US" sz="3600" dirty="0" smtClean="0"/>
              <a:t>Literary Response and Analysis Essays</a:t>
            </a:r>
          </a:p>
          <a:p>
            <a:pPr lvl="1"/>
            <a:r>
              <a:rPr lang="en-US" sz="3600" dirty="0" smtClean="0"/>
              <a:t>Research Papers</a:t>
            </a:r>
          </a:p>
          <a:p>
            <a:pPr lvl="1"/>
            <a:endParaRPr lang="en-US" sz="36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319995" y="4282431"/>
            <a:ext cx="205232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7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287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98490" y="-1080493"/>
            <a:ext cx="242316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7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287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3274955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3379318"/>
            <a:ext cx="7772400" cy="2160005"/>
          </a:xfrm>
        </p:spPr>
        <p:txBody>
          <a:bodyPr>
            <a:noAutofit/>
          </a:bodyPr>
          <a:lstStyle/>
          <a:p>
            <a:pPr algn="ctr"/>
            <a:r>
              <a:rPr lang="en-US" sz="6000" u="sng" dirty="0" smtClean="0"/>
              <a:t>E</a:t>
            </a:r>
            <a:r>
              <a:rPr lang="en-US" sz="6000" dirty="0" smtClean="0"/>
              <a:t>XPLAIN the Quote</a:t>
            </a:r>
            <a:endParaRPr lang="en-US" sz="6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3" y="1993451"/>
            <a:ext cx="7772400" cy="931591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6000" b="1" dirty="0" smtClean="0">
                <a:ln w="12700">
                  <a:solidFill>
                    <a:schemeClr val="bg1"/>
                  </a:solidFill>
                </a:ln>
                <a:solidFill>
                  <a:srgbClr val="000000"/>
                </a:solidFill>
                <a:effectLst/>
              </a:rPr>
              <a:t>I</a:t>
            </a:r>
            <a:r>
              <a:rPr lang="en-US" sz="6000" b="1" dirty="0" smtClean="0">
                <a:solidFill>
                  <a:srgbClr val="000000"/>
                </a:solidFill>
                <a:effectLst/>
              </a:rPr>
              <a:t> C </a:t>
            </a:r>
            <a:r>
              <a:rPr lang="en-US" sz="6000" b="1" dirty="0" smtClean="0">
                <a:solidFill>
                  <a:srgbClr val="000000"/>
                </a:solidFill>
                <a:effectLst>
                  <a:glow rad="203200">
                    <a:srgbClr val="1CB6F4">
                      <a:alpha val="75000"/>
                    </a:srgbClr>
                  </a:glow>
                </a:effectLst>
              </a:rPr>
              <a:t>E</a:t>
            </a:r>
            <a:r>
              <a:rPr lang="en-US" sz="4400" dirty="0" smtClean="0"/>
              <a:t> </a:t>
            </a: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40400" y="3318186"/>
            <a:ext cx="2052320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13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413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98490" y="-1662648"/>
            <a:ext cx="2423160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13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413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2377081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Explain the Quote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After your introduce and cite the quote, you still need to explain the quote. </a:t>
            </a:r>
          </a:p>
          <a:p>
            <a:r>
              <a:rPr lang="en-US" sz="3600" dirty="0" smtClean="0"/>
              <a:t>There are many ways to explain quotes:</a:t>
            </a:r>
          </a:p>
          <a:p>
            <a:pPr lvl="2"/>
            <a:r>
              <a:rPr lang="en-US" sz="3200" dirty="0" smtClean="0"/>
              <a:t>Provide analysis that connects the quote to your main idea and topic sentence</a:t>
            </a:r>
          </a:p>
          <a:p>
            <a:pPr lvl="2"/>
            <a:r>
              <a:rPr lang="en-US" sz="3200" dirty="0" smtClean="0"/>
              <a:t>Explain why it is important and relevant</a:t>
            </a:r>
          </a:p>
          <a:p>
            <a:pPr lvl="2"/>
            <a:r>
              <a:rPr lang="en-US" sz="3200" dirty="0" smtClean="0"/>
              <a:t>Make sure the quote supports your topic sentence/main ide/thesis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7796268" y="4988078"/>
            <a:ext cx="205232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199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98490" y="-745313"/>
            <a:ext cx="242316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199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3076610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Explain the Quote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 smtClean="0"/>
              <a:t>Here are some sentence starters to help you explain your quote.</a:t>
            </a:r>
          </a:p>
          <a:p>
            <a:pPr lvl="2"/>
            <a:r>
              <a:rPr lang="en-US" sz="3200" dirty="0" smtClean="0"/>
              <a:t>This proves that…</a:t>
            </a:r>
          </a:p>
          <a:p>
            <a:pPr lvl="2"/>
            <a:r>
              <a:rPr lang="en-US" sz="3200" dirty="0" smtClean="0"/>
              <a:t>This illustrates…</a:t>
            </a:r>
          </a:p>
          <a:p>
            <a:pPr lvl="2"/>
            <a:r>
              <a:rPr lang="en-US" sz="3200" dirty="0" smtClean="0"/>
              <a:t>This shows that…</a:t>
            </a:r>
          </a:p>
          <a:p>
            <a:pPr lvl="2"/>
            <a:r>
              <a:rPr lang="en-US" sz="3200" dirty="0" smtClean="0"/>
              <a:t>This highlights the difference between…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796268" y="4988078"/>
            <a:ext cx="205232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199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98490" y="-745313"/>
            <a:ext cx="242316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199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4026466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3379318"/>
            <a:ext cx="7772400" cy="2160005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/>
              <a:t>Important Things to remember </a:t>
            </a:r>
            <a:endParaRPr lang="en-US" sz="6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3" y="1993451"/>
            <a:ext cx="7772400" cy="931591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6000" b="1" dirty="0" smtClean="0">
                <a:ln w="12700">
                  <a:solidFill>
                    <a:schemeClr val="bg1"/>
                  </a:solidFill>
                </a:ln>
                <a:solidFill>
                  <a:srgbClr val="000000"/>
                </a:solidFill>
                <a:effectLst/>
                <a:latin typeface="Arial Black"/>
                <a:cs typeface="Arial Black"/>
              </a:rPr>
              <a:t>Embedding Quotes</a:t>
            </a:r>
            <a:endParaRPr lang="en-US" sz="4400" dirty="0">
              <a:solidFill>
                <a:srgbClr val="000000"/>
              </a:solidFill>
              <a:latin typeface="Arial Black"/>
              <a:cs typeface="Arial Black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46120" y="3900339"/>
            <a:ext cx="2052320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3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333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98490" y="-1256905"/>
            <a:ext cx="2423160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3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333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1863084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QUOTE IT! Checklist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introduction and the quote must be grammatically consistent. 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CORRECT EXAMPLE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1CB6F4"/>
                </a:solidFill>
              </a:rPr>
              <a:t>In his speech, Dr. King said,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“it would be fatal for the nation to overlook the urgency of this moment.”</a:t>
            </a:r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b="1" dirty="0" smtClean="0">
                <a:solidFill>
                  <a:srgbClr val="1CB6F4"/>
                </a:solidFill>
                <a:latin typeface="Arial Black"/>
                <a:cs typeface="Arial Black"/>
              </a:rPr>
              <a:t>introduction</a:t>
            </a:r>
            <a:r>
              <a:rPr lang="en-US" dirty="0" smtClean="0"/>
              <a:t> and the 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/>
                <a:cs typeface="Arial Black"/>
              </a:rPr>
              <a:t>quote</a:t>
            </a:r>
            <a:r>
              <a:rPr lang="en-US" dirty="0" smtClean="0"/>
              <a:t> are grammatically consistent in this sentence.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796268" y="4988078"/>
            <a:ext cx="205232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166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80850" y="-710031"/>
            <a:ext cx="24231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166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2360460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QUOTE IT! Checklist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change a word in a quote to make it grammatically consistent with your introduction if you place [   ] around the new word.</a:t>
            </a:r>
          </a:p>
          <a:p>
            <a:r>
              <a:rPr lang="en-US" dirty="0" smtClean="0"/>
              <a:t>A quote must be less than four lines long. Otherwise you will need a block quote. </a:t>
            </a:r>
          </a:p>
          <a:p>
            <a:r>
              <a:rPr lang="en-US" dirty="0" smtClean="0"/>
              <a:t>The quote must support your thesis or topic sentence. Otherwise it isn’t relevant.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796268" y="4988078"/>
            <a:ext cx="205232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166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80850" y="-710031"/>
            <a:ext cx="24231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166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2738256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3" y="2258073"/>
            <a:ext cx="7772400" cy="2328632"/>
          </a:xfrm>
        </p:spPr>
        <p:txBody>
          <a:bodyPr>
            <a:noAutofit/>
          </a:bodyPr>
          <a:lstStyle/>
          <a:p>
            <a:pPr algn="ctr"/>
            <a:r>
              <a:rPr lang="en-US" sz="7200" b="1" dirty="0" smtClean="0">
                <a:ln w="12700">
                  <a:solidFill>
                    <a:schemeClr val="bg1"/>
                  </a:solidFill>
                </a:ln>
                <a:solidFill>
                  <a:srgbClr val="000000"/>
                </a:solidFill>
                <a:effectLst/>
                <a:latin typeface="Arial Black"/>
                <a:cs typeface="Arial Black"/>
              </a:rPr>
              <a:t>The Final Product</a:t>
            </a:r>
            <a:endParaRPr lang="en-US" sz="5400" dirty="0">
              <a:solidFill>
                <a:srgbClr val="000000"/>
              </a:solidFill>
              <a:latin typeface="Arial Black"/>
              <a:cs typeface="Arial Black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46120" y="3900339"/>
            <a:ext cx="2052320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3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333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98490" y="-1256905"/>
            <a:ext cx="2423160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3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333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1245527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83831"/>
          </a:xfrm>
        </p:spPr>
        <p:txBody>
          <a:bodyPr>
            <a:normAutofit fontScale="90000"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Example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81958"/>
            <a:ext cx="8229600" cy="5362911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800" dirty="0" smtClean="0">
                <a:latin typeface="+mj-lt"/>
                <a:cs typeface="Times New Roman"/>
              </a:rPr>
              <a:t>(Topic Sentence) The invention of the traffic light by Garrett Morgan made automotive transportation safer.</a:t>
            </a:r>
          </a:p>
          <a:p>
            <a:pPr marL="0" indent="0">
              <a:lnSpc>
                <a:spcPct val="90000"/>
              </a:lnSpc>
              <a:buNone/>
            </a:pPr>
            <a:endParaRPr lang="en-US" sz="2800" dirty="0">
              <a:latin typeface="+mj-lt"/>
              <a:cs typeface="Times New Roman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3000" dirty="0" smtClean="0">
                <a:solidFill>
                  <a:srgbClr val="1CB6F4"/>
                </a:solidFill>
                <a:latin typeface="+mj-lt"/>
                <a:cs typeface="Times New Roman"/>
              </a:rPr>
              <a:t>Before the traffic light’s invention, </a:t>
            </a:r>
            <a:r>
              <a:rPr lang="en-US" sz="3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Times New Roman"/>
              </a:rPr>
              <a:t>“it was not uncommon for bicycles, animal-powered carts and motor vehicles to share the same thoroughfares with pedestrians. Accidents frequently occurred between the vehicles” (Federal Highway Administration). </a:t>
            </a:r>
            <a:r>
              <a:rPr lang="en-US" sz="3000" dirty="0" smtClean="0">
                <a:latin typeface="+mj-lt"/>
                <a:cs typeface="Times New Roman"/>
              </a:rPr>
              <a:t>After the invention and implementation of the traffic light, the number of collisions was reduced and thus created a safer environment for automobile travel. </a:t>
            </a:r>
          </a:p>
          <a:p>
            <a:pPr marL="0" indent="0">
              <a:lnSpc>
                <a:spcPct val="90000"/>
              </a:lnSpc>
              <a:buNone/>
            </a:pPr>
            <a:endParaRPr lang="en-US" sz="2800" dirty="0">
              <a:latin typeface="+mj-lt"/>
            </a:endParaRPr>
          </a:p>
        </p:txBody>
      </p:sp>
      <p:sp>
        <p:nvSpPr>
          <p:cNvPr id="6" name="Right Arrow 5"/>
          <p:cNvSpPr/>
          <p:nvPr/>
        </p:nvSpPr>
        <p:spPr>
          <a:xfrm rot="3430326">
            <a:off x="1542336" y="2131681"/>
            <a:ext cx="525238" cy="346462"/>
          </a:xfrm>
          <a:prstGeom prst="rightArrow">
            <a:avLst/>
          </a:prstGeom>
          <a:solidFill>
            <a:srgbClr val="1CB6F4"/>
          </a:solidFill>
          <a:ln w="12700">
            <a:solidFill>
              <a:schemeClr val="bg1"/>
            </a:solidFill>
          </a:ln>
          <a:effectLst>
            <a:glow rad="101600">
              <a:schemeClr val="tx1">
                <a:alpha val="75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157749" y="2060884"/>
            <a:ext cx="2099129" cy="523220"/>
          </a:xfrm>
          <a:prstGeom prst="rect">
            <a:avLst/>
          </a:prstGeom>
          <a:solidFill>
            <a:srgbClr val="1CB6F4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introduction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5591798" y="1997408"/>
            <a:ext cx="2945836" cy="523220"/>
          </a:xfrm>
          <a:prstGeom prst="rect">
            <a:avLst/>
          </a:prstGeom>
          <a:solidFill>
            <a:srgbClr val="1CB6F4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q</a:t>
            </a:r>
            <a:r>
              <a:rPr lang="en-US" sz="2800" dirty="0" smtClean="0"/>
              <a:t>uote and citation</a:t>
            </a:r>
            <a:endParaRPr lang="en-US" sz="2800" dirty="0"/>
          </a:p>
        </p:txBody>
      </p:sp>
      <p:sp>
        <p:nvSpPr>
          <p:cNvPr id="7" name="Right Arrow 6"/>
          <p:cNvSpPr/>
          <p:nvPr/>
        </p:nvSpPr>
        <p:spPr>
          <a:xfrm rot="5963086">
            <a:off x="8180749" y="2514429"/>
            <a:ext cx="525238" cy="346462"/>
          </a:xfrm>
          <a:prstGeom prst="rightArrow">
            <a:avLst/>
          </a:prstGeom>
          <a:solidFill>
            <a:srgbClr val="1CB6F4"/>
          </a:solidFill>
          <a:ln w="12700">
            <a:solidFill>
              <a:schemeClr val="bg1"/>
            </a:solidFill>
          </a:ln>
          <a:effectLst>
            <a:glow rad="101600">
              <a:schemeClr val="tx1">
                <a:alpha val="75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542233" y="6281857"/>
            <a:ext cx="2099129" cy="523220"/>
          </a:xfrm>
          <a:prstGeom prst="rect">
            <a:avLst/>
          </a:prstGeom>
          <a:solidFill>
            <a:srgbClr val="1CB6F4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explanation</a:t>
            </a:r>
            <a:endParaRPr lang="en-US" sz="2800" dirty="0"/>
          </a:p>
        </p:txBody>
      </p:sp>
      <p:sp>
        <p:nvSpPr>
          <p:cNvPr id="8" name="Right Arrow 7"/>
          <p:cNvSpPr/>
          <p:nvPr/>
        </p:nvSpPr>
        <p:spPr>
          <a:xfrm rot="12841411">
            <a:off x="6064154" y="5952933"/>
            <a:ext cx="525238" cy="346462"/>
          </a:xfrm>
          <a:prstGeom prst="rightArrow">
            <a:avLst/>
          </a:prstGeom>
          <a:solidFill>
            <a:srgbClr val="1CB6F4"/>
          </a:solidFill>
          <a:ln w="12700">
            <a:solidFill>
              <a:schemeClr val="bg1"/>
            </a:solidFill>
          </a:ln>
          <a:effectLst>
            <a:glow rad="101600">
              <a:schemeClr val="tx1">
                <a:alpha val="75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796268" y="4988078"/>
            <a:ext cx="205232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166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180850" y="-710031"/>
            <a:ext cx="24231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166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1795604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QUOTE IT!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 smtClean="0"/>
              <a:t>Properly including quotations in your writing helps support your ideas and improve the quality of your writing.</a:t>
            </a:r>
          </a:p>
          <a:p>
            <a:pPr lvl="1"/>
            <a:r>
              <a:rPr lang="en-US" sz="3000" dirty="0" smtClean="0"/>
              <a:t>You gain credibility as a trusted source</a:t>
            </a:r>
          </a:p>
          <a:p>
            <a:pPr lvl="1"/>
            <a:r>
              <a:rPr lang="en-US" sz="3000" dirty="0" smtClean="0"/>
              <a:t>You provide sufficient and relevant evidence to support and explain your ideas and claims</a:t>
            </a:r>
          </a:p>
          <a:p>
            <a:pPr lvl="1"/>
            <a:r>
              <a:rPr lang="en-US" sz="3000" dirty="0" smtClean="0"/>
              <a:t>You protect yourself from plagiarism accusations</a:t>
            </a:r>
          </a:p>
          <a:p>
            <a:pPr lvl="1"/>
            <a:r>
              <a:rPr lang="en-US" sz="3000" dirty="0" smtClean="0"/>
              <a:t>You demonstrate the ability to include outside sources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60640" y="4599972"/>
            <a:ext cx="205232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239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63210" y="-939365"/>
            <a:ext cx="242316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239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1893158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QUOTE IT!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1287472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Include quotes when…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2822585"/>
            <a:ext cx="4040188" cy="3303578"/>
          </a:xfrm>
        </p:spPr>
        <p:txBody>
          <a:bodyPr>
            <a:normAutofit/>
          </a:bodyPr>
          <a:lstStyle/>
          <a:p>
            <a:r>
              <a:rPr lang="en-US" sz="3400" dirty="0" smtClean="0"/>
              <a:t>You are providing examples and evidence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1287472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Do not include quotes when…</a:t>
            </a:r>
            <a:endParaRPr lang="en-US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2822585"/>
            <a:ext cx="4041775" cy="3303578"/>
          </a:xfrm>
        </p:spPr>
        <p:txBody>
          <a:bodyPr>
            <a:noAutofit/>
          </a:bodyPr>
          <a:lstStyle/>
          <a:p>
            <a:r>
              <a:rPr lang="en-US" sz="3400" dirty="0" smtClean="0"/>
              <a:t>You are writing your thesis statement</a:t>
            </a:r>
          </a:p>
          <a:p>
            <a:r>
              <a:rPr lang="en-US" sz="3400" dirty="0" smtClean="0"/>
              <a:t>You are writing your topic sentences</a:t>
            </a:r>
            <a:endParaRPr lang="en-US" sz="3400" dirty="0"/>
          </a:p>
        </p:txBody>
      </p:sp>
      <p:sp>
        <p:nvSpPr>
          <p:cNvPr id="8" name="TextBox 7"/>
          <p:cNvSpPr txBox="1"/>
          <p:nvPr/>
        </p:nvSpPr>
        <p:spPr>
          <a:xfrm>
            <a:off x="7660640" y="4599972"/>
            <a:ext cx="205232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239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163210" y="-939365"/>
            <a:ext cx="242316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239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2198023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QUOTE IT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 quotation should </a:t>
            </a:r>
            <a:r>
              <a:rPr lang="en-US" sz="3600" b="1" dirty="0" smtClean="0">
                <a:ln w="12700">
                  <a:solidFill>
                    <a:srgbClr val="1CB6F4"/>
                  </a:solidFill>
                </a:ln>
              </a:rPr>
              <a:t>NEVER</a:t>
            </a:r>
            <a:r>
              <a:rPr lang="en-US" sz="3600" dirty="0" smtClean="0">
                <a:ln w="12700">
                  <a:solidFill>
                    <a:srgbClr val="1CB6F4"/>
                  </a:solidFill>
                </a:ln>
              </a:rPr>
              <a:t> </a:t>
            </a:r>
            <a:r>
              <a:rPr lang="en-US" sz="3600" dirty="0" smtClean="0"/>
              <a:t>stand alone.</a:t>
            </a:r>
          </a:p>
          <a:p>
            <a:r>
              <a:rPr lang="en-US" sz="3600" dirty="0" smtClean="0"/>
              <a:t>You should </a:t>
            </a:r>
            <a:r>
              <a:rPr lang="en-US" sz="3600" b="1" dirty="0" smtClean="0">
                <a:ln w="12700">
                  <a:solidFill>
                    <a:srgbClr val="1CB6F4"/>
                  </a:solidFill>
                </a:ln>
              </a:rPr>
              <a:t>NEVER</a:t>
            </a:r>
            <a:r>
              <a:rPr lang="en-US" sz="3600" dirty="0" smtClean="0">
                <a:ln w="12700">
                  <a:solidFill>
                    <a:srgbClr val="1CB6F4"/>
                  </a:solidFill>
                </a:ln>
              </a:rPr>
              <a:t> </a:t>
            </a:r>
            <a:r>
              <a:rPr lang="en-US" sz="3600" dirty="0" smtClean="0"/>
              <a:t>begin a sentence with a quote.</a:t>
            </a:r>
          </a:p>
          <a:p>
            <a:r>
              <a:rPr lang="en-US" sz="3600" dirty="0" smtClean="0"/>
              <a:t>You should </a:t>
            </a:r>
            <a:r>
              <a:rPr lang="en-US" sz="3600" b="1" dirty="0" smtClean="0">
                <a:ln w="12700">
                  <a:solidFill>
                    <a:srgbClr val="1CB6F4"/>
                  </a:solidFill>
                </a:ln>
              </a:rPr>
              <a:t>ALWAYS</a:t>
            </a:r>
            <a:r>
              <a:rPr lang="en-US" sz="3600" dirty="0" smtClean="0">
                <a:ln w="12700">
                  <a:solidFill>
                    <a:srgbClr val="1CB6F4"/>
                  </a:solidFill>
                </a:ln>
              </a:rPr>
              <a:t> </a:t>
            </a:r>
            <a:r>
              <a:rPr lang="en-US" sz="3600" dirty="0" smtClean="0"/>
              <a:t>explain your quote after you properly cite it.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19995" y="4282431"/>
            <a:ext cx="205232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7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287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98490" y="-1080493"/>
            <a:ext cx="242316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7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287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1001143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Always </a:t>
            </a:r>
            <a:r>
              <a:rPr lang="en-US" sz="7200" dirty="0" smtClean="0">
                <a:latin typeface="Arial Black"/>
                <a:cs typeface="Arial Black"/>
              </a:rPr>
              <a:t>ICE </a:t>
            </a:r>
            <a:r>
              <a:rPr lang="en-US" sz="5400" dirty="0" smtClean="0">
                <a:latin typeface="Arial Black"/>
                <a:cs typeface="Arial Black"/>
              </a:rPr>
              <a:t>it!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 smtClean="0"/>
              <a:t>Remember the acronym ICE to help you properly and effectively include quotes in your writing.</a:t>
            </a:r>
          </a:p>
          <a:p>
            <a:pPr lvl="2">
              <a:lnSpc>
                <a:spcPct val="80000"/>
              </a:lnSpc>
              <a:buFont typeface="Wingdings" charset="2"/>
              <a:buChar char="§"/>
            </a:pPr>
            <a:r>
              <a:rPr lang="en-US" sz="6600" b="1" dirty="0" smtClean="0">
                <a:ln w="12700">
                  <a:solidFill>
                    <a:schemeClr val="bg1"/>
                  </a:solidFill>
                </a:ln>
                <a:solidFill>
                  <a:srgbClr val="1CB6F4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</a:rPr>
              <a:t> I</a:t>
            </a:r>
            <a:r>
              <a:rPr lang="en-US" sz="6000" dirty="0" smtClean="0"/>
              <a:t>ntroduce</a:t>
            </a:r>
          </a:p>
          <a:p>
            <a:pPr lvl="2">
              <a:lnSpc>
                <a:spcPct val="80000"/>
              </a:lnSpc>
              <a:buFont typeface="Wingdings" charset="2"/>
              <a:buChar char="§"/>
            </a:pPr>
            <a:r>
              <a:rPr lang="en-US" sz="6600" b="1" dirty="0" smtClean="0">
                <a:ln w="12700">
                  <a:solidFill>
                    <a:schemeClr val="bg1"/>
                  </a:solidFill>
                </a:ln>
                <a:solidFill>
                  <a:srgbClr val="1CB6F4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</a:rPr>
              <a:t> C</a:t>
            </a:r>
            <a:r>
              <a:rPr lang="en-US" sz="6000" dirty="0" smtClean="0"/>
              <a:t>ite </a:t>
            </a:r>
          </a:p>
          <a:p>
            <a:pPr lvl="2">
              <a:lnSpc>
                <a:spcPct val="80000"/>
              </a:lnSpc>
              <a:buFont typeface="Wingdings" charset="2"/>
              <a:buChar char="§"/>
            </a:pPr>
            <a:r>
              <a:rPr lang="en-US" sz="6600" b="1" dirty="0" smtClean="0">
                <a:ln w="12700">
                  <a:solidFill>
                    <a:schemeClr val="bg1"/>
                  </a:solidFill>
                </a:ln>
                <a:solidFill>
                  <a:srgbClr val="1CB6F4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</a:rPr>
              <a:t> E</a:t>
            </a:r>
            <a:r>
              <a:rPr lang="en-US" sz="6000" dirty="0" smtClean="0"/>
              <a:t>xplain</a:t>
            </a:r>
            <a:endParaRPr lang="en-US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7319995" y="4282431"/>
            <a:ext cx="205232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7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287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98490" y="-1080493"/>
            <a:ext cx="242316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7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287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2940049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3379318"/>
            <a:ext cx="7772400" cy="2160005"/>
          </a:xfrm>
        </p:spPr>
        <p:txBody>
          <a:bodyPr>
            <a:noAutofit/>
          </a:bodyPr>
          <a:lstStyle/>
          <a:p>
            <a:pPr algn="ctr"/>
            <a:r>
              <a:rPr lang="en-US" sz="6000" u="sng" dirty="0" smtClean="0"/>
              <a:t>I</a:t>
            </a:r>
            <a:r>
              <a:rPr lang="en-US" sz="6000" dirty="0" smtClean="0"/>
              <a:t>ntroduce the Quote</a:t>
            </a:r>
            <a:endParaRPr lang="en-US" sz="6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3" y="1993451"/>
            <a:ext cx="7772400" cy="931591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6000" b="1" dirty="0" smtClean="0">
                <a:ln w="12700">
                  <a:solidFill>
                    <a:schemeClr val="bg1"/>
                  </a:solidFill>
                </a:ln>
                <a:solidFill>
                  <a:srgbClr val="000000"/>
                </a:solidFill>
                <a:effectLst>
                  <a:glow rad="203200">
                    <a:srgbClr val="1CB6F4">
                      <a:alpha val="75000"/>
                    </a:srgbClr>
                  </a:glow>
                </a:effectLst>
              </a:rPr>
              <a:t>I</a:t>
            </a:r>
            <a:r>
              <a:rPr lang="en-US" sz="6000" b="1" dirty="0" smtClean="0">
                <a:solidFill>
                  <a:srgbClr val="000000"/>
                </a:solidFill>
              </a:rPr>
              <a:t> C E</a:t>
            </a:r>
            <a:r>
              <a:rPr lang="en-US" sz="4400" dirty="0" smtClean="0"/>
              <a:t> </a:t>
            </a: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40400" y="3318186"/>
            <a:ext cx="2052320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13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413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98490" y="-1662648"/>
            <a:ext cx="2423160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13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413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1935627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7223</TotalTime>
  <Words>1982</Words>
  <Application>Microsoft Macintosh PowerPoint</Application>
  <PresentationFormat>On-screen Show (4:3)</PresentationFormat>
  <Paragraphs>267</Paragraphs>
  <Slides>47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Office Theme</vt:lpstr>
      <vt:lpstr>PowerPoint Presentation</vt:lpstr>
      <vt:lpstr>QUOTE IT!</vt:lpstr>
      <vt:lpstr>What is a QUOTE?</vt:lpstr>
      <vt:lpstr>QUOTE IT!</vt:lpstr>
      <vt:lpstr>QUOTE IT!</vt:lpstr>
      <vt:lpstr>QUOTE IT!</vt:lpstr>
      <vt:lpstr>QUOTE IT</vt:lpstr>
      <vt:lpstr>Always ICE it!</vt:lpstr>
      <vt:lpstr>Introduce the Quote</vt:lpstr>
      <vt:lpstr>Introduce Your Quote</vt:lpstr>
      <vt:lpstr>Introducing a Quote</vt:lpstr>
      <vt:lpstr>Introducing a Quote</vt:lpstr>
      <vt:lpstr>Introducing Quotes</vt:lpstr>
      <vt:lpstr>Introducing Quotes</vt:lpstr>
      <vt:lpstr>Introducing Quotes</vt:lpstr>
      <vt:lpstr>Introducing Quotes</vt:lpstr>
      <vt:lpstr>Introducing Quotes</vt:lpstr>
      <vt:lpstr>Introducing Quotes</vt:lpstr>
      <vt:lpstr>Introducing Quotes</vt:lpstr>
      <vt:lpstr>Introducing Quotes</vt:lpstr>
      <vt:lpstr>Introducing Quotes</vt:lpstr>
      <vt:lpstr>CITE the Quote</vt:lpstr>
      <vt:lpstr>Two Major Ways to Cite</vt:lpstr>
      <vt:lpstr>MLA Format</vt:lpstr>
      <vt:lpstr>APA Format</vt:lpstr>
      <vt:lpstr>Citing in MLA Format</vt:lpstr>
      <vt:lpstr>In-Text Citation</vt:lpstr>
      <vt:lpstr>Works Cited Page</vt:lpstr>
      <vt:lpstr>Citing in MLA Format</vt:lpstr>
      <vt:lpstr>Citing in MLA Format</vt:lpstr>
      <vt:lpstr>How to Cite Web Sources</vt:lpstr>
      <vt:lpstr>How to Cite Web Sources</vt:lpstr>
      <vt:lpstr>How to Cite Web Sources</vt:lpstr>
      <vt:lpstr>How to Cite Print Sources</vt:lpstr>
      <vt:lpstr>How to Cite Print Sources</vt:lpstr>
      <vt:lpstr>How to Cite Print Sources</vt:lpstr>
      <vt:lpstr>In-Text Citations</vt:lpstr>
      <vt:lpstr>MLA Citations </vt:lpstr>
      <vt:lpstr>Works Cited Entry for a Book</vt:lpstr>
      <vt:lpstr>EXPLAIN the Quote</vt:lpstr>
      <vt:lpstr>Explain the Quote</vt:lpstr>
      <vt:lpstr>Explain the Quote</vt:lpstr>
      <vt:lpstr>Important Things to remember </vt:lpstr>
      <vt:lpstr>QUOTE IT! Checklist</vt:lpstr>
      <vt:lpstr>QUOTE IT! Checklist</vt:lpstr>
      <vt:lpstr>PowerPoint Presentation</vt:lpstr>
      <vt:lpstr>Example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 Schneider</dc:creator>
  <cp:lastModifiedBy>Wendy Heffler</cp:lastModifiedBy>
  <cp:revision>33</cp:revision>
  <dcterms:created xsi:type="dcterms:W3CDTF">2014-12-18T21:48:04Z</dcterms:created>
  <dcterms:modified xsi:type="dcterms:W3CDTF">2016-01-10T20:51:40Z</dcterms:modified>
</cp:coreProperties>
</file>